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85" r:id="rId4"/>
    <p:sldId id="275" r:id="rId5"/>
    <p:sldId id="269" r:id="rId6"/>
    <p:sldId id="284" r:id="rId7"/>
    <p:sldId id="264" r:id="rId8"/>
    <p:sldId id="289" r:id="rId9"/>
    <p:sldId id="265" r:id="rId10"/>
    <p:sldId id="286" r:id="rId11"/>
    <p:sldId id="276" r:id="rId12"/>
    <p:sldId id="277" r:id="rId13"/>
    <p:sldId id="278" r:id="rId14"/>
    <p:sldId id="287" r:id="rId15"/>
    <p:sldId id="279" r:id="rId16"/>
    <p:sldId id="280" r:id="rId17"/>
    <p:sldId id="281" r:id="rId18"/>
    <p:sldId id="288" r:id="rId19"/>
    <p:sldId id="282" r:id="rId20"/>
    <p:sldId id="28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himboldi Garcia" initials="AG" lastIdx="1" clrIdx="0">
    <p:extLst>
      <p:ext uri="{19B8F6BF-5375-455C-9EA6-DF929625EA0E}">
        <p15:presenceInfo xmlns:p15="http://schemas.microsoft.com/office/powerpoint/2012/main" userId="d2859d33bdb4dd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591"/>
    <a:srgbClr val="22BEBA"/>
    <a:srgbClr val="2DB7B3"/>
    <a:srgbClr val="137F7C"/>
    <a:srgbClr val="000000"/>
    <a:srgbClr val="117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84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5662B-F3D7-473C-BCCB-F1D00BE7363D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DD806-A8F1-4874-8EB1-87160D50E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1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40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58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5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65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00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68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3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6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898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05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6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4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3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2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4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2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8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1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93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D806-A8F1-4874-8EB1-87160D50ED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4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CCC3C-886C-4DE3-8F12-41BAB68BD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F81FBB-38B5-4322-A4EB-18BDD615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2B264-8CCC-406C-B65C-286710545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8AC59-99EB-4CA2-A453-FF9AFD66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1DA697-B52F-4E7B-96B0-C3476194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7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2E3F-FB8A-4E88-8AF9-901238EE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87585F-2F10-4D31-BA3A-3C7D98EBD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5D22C-CDC5-4E19-9572-5B7FB23A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69C7D-96AB-4051-BF27-A7B7A52A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7E421-843A-4971-A70E-8B40F428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61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876B41-DBA3-44A2-A5DD-97A64BE18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EC6656-33A4-450B-BA54-D273C23A2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F32B1-074F-4A09-94BB-FF062216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B9F7DD-9E4C-4502-8248-E8F4581F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C0E2E-72E0-4368-A86A-C13E3DC8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9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57BAF-AD06-4D94-8E02-3CF65B3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B090F-6D0A-4621-8F0D-25202A6B5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912BC-FB72-437E-98BF-E14A7B4A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F9946-3F0B-4E3F-9989-222E71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E44130-9115-4396-A058-211060DE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81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4BCFA-1D31-4C12-AB61-827C1D2C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07044-2F9B-4970-B032-793E6359F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AEC2E-2BFD-49AC-B12D-842DB1C7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1B311-4227-499E-88BE-041A91C7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37F36-05E5-4E84-B400-1BDFE68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6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EB166-1B5E-4F66-A00D-0240439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9ED26-9DFA-4A4E-B2D9-4186A84FB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0E5C52-DF97-49D0-95FA-CD13E0536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5096C7-9720-494A-9B42-607F2458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2F4D3E-8CCD-4B66-AFAB-6897D69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E3BA5D-87CE-44BE-8C38-DCDE4619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3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2C74C-A938-4092-8E9E-CA6AEE6E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56FE4E-E824-4BEA-8D0C-049332690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F132AF-1A97-40CA-8B13-ABDF4EBB6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574CAC-D716-4887-A22D-B50899F55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F56795-DA4F-45E6-9B98-5A582DF4A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99E432-2B92-44A3-A214-A46A85C9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1E714B-3245-490E-808B-2B0E8922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F0E440-6AD1-4A51-9BCB-5419FCE9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A0442-B7BC-48F2-AE1B-F25361D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0E4F17-5435-4163-8301-FE351DF0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2D3FDA-42AB-4687-A39E-A7DD0B22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F36092-AC04-417F-B617-F99B3E30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0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9AAD8D-18DC-4A26-9183-85DFE873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006CBC-590B-42EA-9E80-CC527163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9EF2A-32F9-4322-8D4E-8D380A47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E439A-9B1B-4DEA-AE51-2C9896F9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E2214-83D7-459A-B2ED-FDE6C95AB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C2096-E7F1-4E83-AA71-12F2AE1EB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939070-DB6B-4680-87F4-44BADF14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A938BD-A914-4DFE-902A-D7F13168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FF31C3-28D4-4A72-B26C-939791AD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0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CA053-0165-48BE-8ECD-07B62EC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52CB28-BCEA-4C18-856A-9BAAD932C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BE601-55D9-4095-8CA2-99116AF4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9E4633-E5A4-4BAC-8BD7-3B5FD942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0927E8-46F7-41A5-A401-FB710EDE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52CC01-8912-42B3-A895-68065FA3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AC893B-F840-4F9D-A91C-65B40B77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D6A89-2A87-4A05-9316-6DC202550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F5807-871F-4AF1-AA22-92D243C10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DA0D0-E187-45E4-AF09-ED140D26123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FE596-2FAD-4753-81AC-0A1DD3D53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6C9D2-4899-4707-B32C-F6E001ED5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5C9A-3B1B-4A99-B9D1-CBADF7BFC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6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E1764E4-EF65-46C7-B9F2-F4DF21965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93" r="4699" b="4183"/>
          <a:stretch/>
        </p:blipFill>
        <p:spPr>
          <a:xfrm rot="16200000">
            <a:off x="6909326" y="1510142"/>
            <a:ext cx="6842891" cy="38226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6D2F5A-0D6B-4974-ADFE-3684FC52A004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80" y="5873573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0DEA0ED-FC5F-45D7-A8FB-E6291E3554AD}"/>
              </a:ext>
            </a:extLst>
          </p:cNvPr>
          <p:cNvSpPr/>
          <p:nvPr/>
        </p:nvSpPr>
        <p:spPr>
          <a:xfrm>
            <a:off x="0" y="2182791"/>
            <a:ext cx="9622970" cy="131805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工业物联网数据管理信息系统与终端硬件设计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564E54-0376-4F2F-A6F9-ADE747D43A1D}"/>
              </a:ext>
            </a:extLst>
          </p:cNvPr>
          <p:cNvSpPr/>
          <p:nvPr/>
        </p:nvSpPr>
        <p:spPr>
          <a:xfrm>
            <a:off x="731520" y="3625225"/>
            <a:ext cx="9622970" cy="399299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76E6A5-6E4E-42E5-8D86-6B8E10513D02}"/>
              </a:ext>
            </a:extLst>
          </p:cNvPr>
          <p:cNvSpPr txBox="1"/>
          <p:nvPr/>
        </p:nvSpPr>
        <p:spPr>
          <a:xfrm>
            <a:off x="5870491" y="4158756"/>
            <a:ext cx="524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831108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-2" y="2106994"/>
            <a:ext cx="12192001" cy="2284643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r>
              <a:rPr lang="zh-CN" altLang="en-US" sz="8800" dirty="0">
                <a:solidFill>
                  <a:schemeClr val="bg1"/>
                </a:solidFill>
              </a:rPr>
              <a:t>、联接管理系统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27418754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039B0CF-F99C-4D21-BDCA-DDD3D5D08A67}"/>
              </a:ext>
            </a:extLst>
          </p:cNvPr>
          <p:cNvSpPr/>
          <p:nvPr/>
        </p:nvSpPr>
        <p:spPr>
          <a:xfrm>
            <a:off x="7200152" y="1494937"/>
            <a:ext cx="4991848" cy="716173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联接管理系统：简介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EA19F5-C67E-423B-A9F8-2A8AB1E43B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42166" y="1494937"/>
            <a:ext cx="4991849" cy="3800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95EECD-B260-4058-A983-CE66D0BEFF5D}"/>
              </a:ext>
            </a:extLst>
          </p:cNvPr>
          <p:cNvCxnSpPr>
            <a:cxnSpLocks/>
          </p:cNvCxnSpPr>
          <p:nvPr/>
        </p:nvCxnSpPr>
        <p:spPr>
          <a:xfrm>
            <a:off x="1631174" y="2517312"/>
            <a:ext cx="5202841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B8D4A8-FBC6-439D-BFB3-1037E9DE8BA5}"/>
              </a:ext>
            </a:extLst>
          </p:cNvPr>
          <p:cNvCxnSpPr>
            <a:cxnSpLocks/>
          </p:cNvCxnSpPr>
          <p:nvPr/>
        </p:nvCxnSpPr>
        <p:spPr>
          <a:xfrm>
            <a:off x="1631174" y="3876212"/>
            <a:ext cx="5202841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AC6D603-84EF-468D-80F6-B0725A35B0C6}"/>
              </a:ext>
            </a:extLst>
          </p:cNvPr>
          <p:cNvSpPr txBox="1"/>
          <p:nvPr/>
        </p:nvSpPr>
        <p:spPr>
          <a:xfrm>
            <a:off x="501713" y="1710214"/>
            <a:ext cx="176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37F7C"/>
                </a:solidFill>
              </a:rPr>
              <a:t>办公室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9DC850-5CF4-4B70-8212-B0A82FC4C2DE}"/>
              </a:ext>
            </a:extLst>
          </p:cNvPr>
          <p:cNvSpPr txBox="1"/>
          <p:nvPr/>
        </p:nvSpPr>
        <p:spPr>
          <a:xfrm>
            <a:off x="379793" y="2941200"/>
            <a:ext cx="176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9591"/>
                </a:solidFill>
              </a:rPr>
              <a:t>云服务器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557881-1EC3-481B-B98B-1901C795209C}"/>
              </a:ext>
            </a:extLst>
          </p:cNvPr>
          <p:cNvSpPr txBox="1"/>
          <p:nvPr/>
        </p:nvSpPr>
        <p:spPr>
          <a:xfrm>
            <a:off x="379793" y="4315824"/>
            <a:ext cx="176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37F7C"/>
                </a:solidFill>
              </a:rPr>
              <a:t>工厂设备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52A743-D1C2-44F7-B53F-48590A1AF1A3}"/>
              </a:ext>
            </a:extLst>
          </p:cNvPr>
          <p:cNvSpPr txBox="1"/>
          <p:nvPr/>
        </p:nvSpPr>
        <p:spPr>
          <a:xfrm>
            <a:off x="7271777" y="1637032"/>
            <a:ext cx="4970297" cy="486287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18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主要功能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1</a:t>
            </a:r>
            <a:r>
              <a:rPr lang="zh-CN" altLang="en-US" b="1" dirty="0">
                <a:solidFill>
                  <a:srgbClr val="137F7C"/>
                </a:solidFill>
              </a:rPr>
              <a:t>、设备接入管理</a:t>
            </a:r>
            <a:r>
              <a:rPr lang="zh-CN" altLang="en-US" sz="1100" b="1" dirty="0">
                <a:solidFill>
                  <a:srgbClr val="137F7C"/>
                </a:solidFill>
              </a:rPr>
              <a:t>（基于华为云</a:t>
            </a:r>
            <a:r>
              <a:rPr lang="en-US" altLang="zh-CN" sz="1100" b="1" dirty="0" err="1">
                <a:solidFill>
                  <a:srgbClr val="137F7C"/>
                </a:solidFill>
              </a:rPr>
              <a:t>IoTDA</a:t>
            </a:r>
            <a:r>
              <a:rPr lang="zh-CN" altLang="en-US" sz="1100" b="1" dirty="0">
                <a:solidFill>
                  <a:srgbClr val="137F7C"/>
                </a:solidFill>
              </a:rPr>
              <a:t>技术 </a:t>
            </a:r>
            <a:r>
              <a:rPr lang="zh-CN" altLang="en-US" sz="1100" b="1" dirty="0">
                <a:solidFill>
                  <a:srgbClr val="C00000"/>
                </a:solidFill>
              </a:rPr>
              <a:t>论文</a:t>
            </a:r>
            <a:r>
              <a:rPr lang="en-US" altLang="zh-CN" sz="1100" b="1" dirty="0">
                <a:solidFill>
                  <a:srgbClr val="C00000"/>
                </a:solidFill>
              </a:rPr>
              <a:t>P37</a:t>
            </a:r>
            <a:r>
              <a:rPr lang="zh-CN" altLang="en-US" sz="1100" b="1" dirty="0">
                <a:solidFill>
                  <a:srgbClr val="189591"/>
                </a:solidFill>
              </a:rPr>
              <a:t>）</a:t>
            </a:r>
            <a:endParaRPr lang="en-US" altLang="zh-CN" b="1" dirty="0">
              <a:solidFill>
                <a:srgbClr val="189591"/>
              </a:solidFill>
            </a:endParaRPr>
          </a:p>
          <a:p>
            <a:r>
              <a:rPr lang="en-US" altLang="zh-CN" sz="1400" dirty="0">
                <a:solidFill>
                  <a:srgbClr val="137F7C"/>
                </a:solidFill>
              </a:rPr>
              <a:t>       </a:t>
            </a:r>
            <a:r>
              <a:rPr lang="zh-CN" altLang="en-US" sz="1400" dirty="0">
                <a:solidFill>
                  <a:srgbClr val="137F7C"/>
                </a:solidFill>
              </a:rPr>
              <a:t>管理</a:t>
            </a:r>
            <a:r>
              <a:rPr lang="en-US" altLang="zh-CN" sz="1400" dirty="0">
                <a:solidFill>
                  <a:srgbClr val="137F7C"/>
                </a:solidFill>
              </a:rPr>
              <a:t>CDP(</a:t>
            </a:r>
            <a:r>
              <a:rPr lang="zh-CN" altLang="en-US" sz="1400" dirty="0">
                <a:solidFill>
                  <a:srgbClr val="137F7C"/>
                </a:solidFill>
              </a:rPr>
              <a:t>客户数据平台</a:t>
            </a:r>
            <a:r>
              <a:rPr lang="en-US" altLang="zh-CN" sz="1400" dirty="0">
                <a:solidFill>
                  <a:srgbClr val="137F7C"/>
                </a:solidFill>
              </a:rPr>
              <a:t>)</a:t>
            </a:r>
            <a:r>
              <a:rPr lang="zh-CN" altLang="en-US" sz="1400" dirty="0">
                <a:solidFill>
                  <a:srgbClr val="137F7C"/>
                </a:solidFill>
              </a:rPr>
              <a:t>服务器端口，</a:t>
            </a:r>
            <a:endParaRPr lang="en-US" altLang="zh-CN" sz="1400" dirty="0">
              <a:solidFill>
                <a:srgbClr val="137F7C"/>
              </a:solidFill>
            </a:endParaRPr>
          </a:p>
          <a:p>
            <a:r>
              <a:rPr lang="zh-CN" altLang="en-US" sz="1400" dirty="0">
                <a:solidFill>
                  <a:srgbClr val="137F7C"/>
                </a:solidFill>
              </a:rPr>
              <a:t>       接入设备</a:t>
            </a:r>
            <a:r>
              <a:rPr lang="en-US" altLang="zh-CN" sz="1400" dirty="0">
                <a:solidFill>
                  <a:srgbClr val="137F7C"/>
                </a:solidFill>
              </a:rPr>
              <a:t>ID</a:t>
            </a:r>
            <a:r>
              <a:rPr lang="zh-CN" altLang="en-US" sz="1400" dirty="0">
                <a:solidFill>
                  <a:srgbClr val="137F7C"/>
                </a:solidFill>
              </a:rPr>
              <a:t>合法性认证</a:t>
            </a:r>
            <a:endParaRPr lang="en-US" altLang="zh-CN" sz="1400" dirty="0">
              <a:solidFill>
                <a:srgbClr val="137F7C"/>
              </a:solidFill>
            </a:endParaRPr>
          </a:p>
          <a:p>
            <a:endParaRPr lang="en-US" altLang="zh-CN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2</a:t>
            </a:r>
            <a:r>
              <a:rPr lang="zh-CN" altLang="en-US" b="1" dirty="0">
                <a:solidFill>
                  <a:srgbClr val="137F7C"/>
                </a:solidFill>
              </a:rPr>
              <a:t>、协议转换</a:t>
            </a:r>
            <a:r>
              <a:rPr lang="zh-CN" altLang="en-US" sz="1200" b="1" dirty="0">
                <a:solidFill>
                  <a:srgbClr val="137F7C"/>
                </a:solidFill>
              </a:rPr>
              <a:t>（</a:t>
            </a:r>
            <a:r>
              <a:rPr lang="zh-CN" altLang="en-US" sz="1200" b="1" dirty="0">
                <a:solidFill>
                  <a:srgbClr val="C00000"/>
                </a:solidFill>
              </a:rPr>
              <a:t>论文</a:t>
            </a:r>
            <a:r>
              <a:rPr lang="en-US" altLang="zh-CN" sz="1200" b="1" dirty="0">
                <a:solidFill>
                  <a:srgbClr val="C00000"/>
                </a:solidFill>
              </a:rPr>
              <a:t>P40</a:t>
            </a:r>
            <a:r>
              <a:rPr lang="zh-CN" altLang="en-US" sz="1200" b="1" dirty="0">
                <a:solidFill>
                  <a:srgbClr val="137F7C"/>
                </a:solidFill>
              </a:rPr>
              <a:t>）</a:t>
            </a:r>
            <a:endParaRPr lang="en-US" altLang="zh-CN" sz="1200" b="1" dirty="0">
              <a:solidFill>
                <a:srgbClr val="137F7C"/>
              </a:solidFill>
            </a:endParaRPr>
          </a:p>
          <a:p>
            <a:r>
              <a:rPr lang="en-US" altLang="zh-CN" sz="1600" b="1" dirty="0">
                <a:solidFill>
                  <a:srgbClr val="137F7C"/>
                </a:solidFill>
              </a:rPr>
              <a:t>      </a:t>
            </a:r>
            <a:r>
              <a:rPr lang="zh-CN" altLang="en-US" sz="1400" dirty="0">
                <a:solidFill>
                  <a:srgbClr val="137F7C"/>
                </a:solidFill>
              </a:rPr>
              <a:t>应用层</a:t>
            </a:r>
            <a:r>
              <a:rPr lang="en-US" altLang="zh-CN" sz="1400" dirty="0">
                <a:solidFill>
                  <a:srgbClr val="137F7C"/>
                </a:solidFill>
              </a:rPr>
              <a:t>CoAP</a:t>
            </a:r>
            <a:r>
              <a:rPr lang="zh-CN" altLang="en-US" sz="1400" dirty="0">
                <a:solidFill>
                  <a:srgbClr val="137F7C"/>
                </a:solidFill>
              </a:rPr>
              <a:t>、</a:t>
            </a:r>
            <a:r>
              <a:rPr lang="en-US" altLang="zh-CN" sz="1400" dirty="0">
                <a:solidFill>
                  <a:srgbClr val="137F7C"/>
                </a:solidFill>
              </a:rPr>
              <a:t>Modbus TCP</a:t>
            </a:r>
            <a:r>
              <a:rPr lang="zh-CN" altLang="en-US" sz="1400" dirty="0">
                <a:solidFill>
                  <a:srgbClr val="137F7C"/>
                </a:solidFill>
              </a:rPr>
              <a:t>协议转</a:t>
            </a:r>
            <a:r>
              <a:rPr lang="en-US" altLang="zh-CN" sz="1400" dirty="0">
                <a:solidFill>
                  <a:srgbClr val="137F7C"/>
                </a:solidFill>
              </a:rPr>
              <a:t>Json</a:t>
            </a:r>
            <a:r>
              <a:rPr lang="zh-CN" altLang="en-US" sz="1400" dirty="0">
                <a:solidFill>
                  <a:srgbClr val="137F7C"/>
                </a:solidFill>
              </a:rPr>
              <a:t>格式数据包</a:t>
            </a:r>
            <a:endParaRPr lang="en-US" altLang="zh-CN" sz="1400" dirty="0">
              <a:solidFill>
                <a:srgbClr val="137F7C"/>
              </a:solidFill>
            </a:endParaRPr>
          </a:p>
          <a:p>
            <a:endParaRPr lang="en-US" altLang="zh-CN" sz="1600" b="1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3</a:t>
            </a:r>
            <a:r>
              <a:rPr lang="zh-CN" altLang="en-US" b="1" dirty="0">
                <a:solidFill>
                  <a:srgbClr val="137F7C"/>
                </a:solidFill>
              </a:rPr>
              <a:t>、数据转储</a:t>
            </a:r>
            <a:r>
              <a:rPr lang="zh-CN" altLang="en-US" sz="1200" b="1" dirty="0">
                <a:solidFill>
                  <a:srgbClr val="137F7C"/>
                </a:solidFill>
              </a:rPr>
              <a:t>（基于华为云储存技术</a:t>
            </a:r>
            <a:r>
              <a:rPr lang="zh-CN" altLang="en-US" sz="1200" b="1" dirty="0">
                <a:solidFill>
                  <a:srgbClr val="C00000"/>
                </a:solidFill>
              </a:rPr>
              <a:t> 论文</a:t>
            </a:r>
            <a:r>
              <a:rPr lang="en-US" altLang="zh-CN" sz="1200" b="1" dirty="0">
                <a:solidFill>
                  <a:srgbClr val="C00000"/>
                </a:solidFill>
              </a:rPr>
              <a:t>P41</a:t>
            </a:r>
            <a:r>
              <a:rPr lang="zh-CN" altLang="en-US" sz="1200" b="1" dirty="0">
                <a:solidFill>
                  <a:srgbClr val="137F7C"/>
                </a:solidFill>
              </a:rPr>
              <a:t>）</a:t>
            </a:r>
            <a:endParaRPr lang="en-US" altLang="zh-CN" sz="1200" b="1" dirty="0">
              <a:solidFill>
                <a:srgbClr val="137F7C"/>
              </a:solidFill>
            </a:endParaRPr>
          </a:p>
          <a:p>
            <a:r>
              <a:rPr lang="en-US" altLang="zh-CN" sz="1400" dirty="0">
                <a:solidFill>
                  <a:srgbClr val="137F7C"/>
                </a:solidFill>
              </a:rPr>
              <a:t>       </a:t>
            </a:r>
            <a:r>
              <a:rPr lang="zh-CN" altLang="en-US" sz="1400" dirty="0">
                <a:solidFill>
                  <a:srgbClr val="137F7C"/>
                </a:solidFill>
              </a:rPr>
              <a:t>使用华为云数据接入服务（</a:t>
            </a:r>
            <a:r>
              <a:rPr lang="en-US" altLang="zh-CN" sz="1400" dirty="0">
                <a:solidFill>
                  <a:srgbClr val="137F7C"/>
                </a:solidFill>
              </a:rPr>
              <a:t>DIS</a:t>
            </a:r>
            <a:r>
              <a:rPr lang="zh-CN" altLang="en-US" sz="1400" dirty="0">
                <a:solidFill>
                  <a:srgbClr val="137F7C"/>
                </a:solidFill>
              </a:rPr>
              <a:t>）实现实时数据流管道</a:t>
            </a:r>
            <a:endParaRPr lang="en-US" altLang="zh-CN" sz="1400" dirty="0">
              <a:solidFill>
                <a:srgbClr val="137F7C"/>
              </a:solidFill>
            </a:endParaRPr>
          </a:p>
          <a:p>
            <a:r>
              <a:rPr lang="en-US" altLang="zh-CN" sz="1400" dirty="0">
                <a:solidFill>
                  <a:srgbClr val="137F7C"/>
                </a:solidFill>
              </a:rPr>
              <a:t>       </a:t>
            </a:r>
            <a:r>
              <a:rPr lang="zh-CN" altLang="en-US" sz="1400" dirty="0">
                <a:solidFill>
                  <a:srgbClr val="137F7C"/>
                </a:solidFill>
              </a:rPr>
              <a:t>使用华为云对象储存服务（</a:t>
            </a:r>
            <a:r>
              <a:rPr lang="en-US" altLang="zh-CN" sz="1400" dirty="0">
                <a:solidFill>
                  <a:srgbClr val="137F7C"/>
                </a:solidFill>
              </a:rPr>
              <a:t>OBS</a:t>
            </a:r>
            <a:r>
              <a:rPr lang="zh-CN" altLang="en-US" sz="1400" dirty="0">
                <a:solidFill>
                  <a:srgbClr val="137F7C"/>
                </a:solidFill>
              </a:rPr>
              <a:t>）长期储存数据</a:t>
            </a:r>
            <a:endParaRPr lang="en-US" altLang="zh-CN" sz="1400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en-US" altLang="zh-CN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zh-CN" altLang="en-US" b="1" dirty="0">
              <a:solidFill>
                <a:srgbClr val="137F7C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0E8F10-64E0-486A-9DCE-878D044BCE59}"/>
              </a:ext>
            </a:extLst>
          </p:cNvPr>
          <p:cNvSpPr/>
          <p:nvPr/>
        </p:nvSpPr>
        <p:spPr>
          <a:xfrm>
            <a:off x="429324" y="2334857"/>
            <a:ext cx="1201850" cy="366778"/>
          </a:xfrm>
          <a:prstGeom prst="rect">
            <a:avLst/>
          </a:prstGeom>
          <a:noFill/>
          <a:ln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ysClr val="windowText" lastClr="000000"/>
                </a:solidFill>
              </a:rPr>
              <a:t>北向接口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2F23E3-C8B1-4A4F-83B9-4D516CA137F8}"/>
              </a:ext>
            </a:extLst>
          </p:cNvPr>
          <p:cNvSpPr/>
          <p:nvPr/>
        </p:nvSpPr>
        <p:spPr>
          <a:xfrm>
            <a:off x="429324" y="3691808"/>
            <a:ext cx="1201850" cy="366778"/>
          </a:xfrm>
          <a:prstGeom prst="rect">
            <a:avLst/>
          </a:prstGeom>
          <a:noFill/>
          <a:ln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ysClr val="windowText" lastClr="000000"/>
                </a:solidFill>
              </a:rPr>
              <a:t>南向接口</a:t>
            </a:r>
          </a:p>
        </p:txBody>
      </p:sp>
    </p:spTree>
    <p:extLst>
      <p:ext uri="{BB962C8B-B14F-4D97-AF65-F5344CB8AC3E}">
        <p14:creationId xmlns:p14="http://schemas.microsoft.com/office/powerpoint/2010/main" val="109647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DBFEEA0-22E5-40B4-88AD-5A3BF9BDF031}"/>
              </a:ext>
            </a:extLst>
          </p:cNvPr>
          <p:cNvSpPr/>
          <p:nvPr/>
        </p:nvSpPr>
        <p:spPr>
          <a:xfrm>
            <a:off x="7043554" y="1272191"/>
            <a:ext cx="4470400" cy="61891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587ABF-B57A-4FCF-8A55-B0545BBC8F42}"/>
              </a:ext>
            </a:extLst>
          </p:cNvPr>
          <p:cNvSpPr/>
          <p:nvPr/>
        </p:nvSpPr>
        <p:spPr>
          <a:xfrm>
            <a:off x="273522" y="1242187"/>
            <a:ext cx="3808392" cy="558778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联接管理系统：工作原理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9AF9FB-F012-460A-B6B7-99DE28E5E0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4683" y="1800965"/>
            <a:ext cx="6611923" cy="2829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7F5F21-478F-47A1-93AE-07532756AA53}"/>
              </a:ext>
            </a:extLst>
          </p:cNvPr>
          <p:cNvSpPr txBox="1"/>
          <p:nvPr/>
        </p:nvSpPr>
        <p:spPr>
          <a:xfrm>
            <a:off x="397702" y="1276759"/>
            <a:ext cx="3872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NB-IoT</a:t>
            </a:r>
            <a:r>
              <a:rPr lang="zh-CN" altLang="en-US" sz="2400" b="1" dirty="0">
                <a:solidFill>
                  <a:schemeClr val="bg1"/>
                </a:solidFill>
              </a:rPr>
              <a:t>设备接入过程 </a:t>
            </a:r>
            <a:r>
              <a:rPr lang="en-US" altLang="zh-CN" b="1" dirty="0">
                <a:solidFill>
                  <a:schemeClr val="bg1"/>
                </a:solidFill>
              </a:rPr>
              <a:t>P40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0E014400-7BAA-4B2E-A333-073DEAE7C395}"/>
              </a:ext>
            </a:extLst>
          </p:cNvPr>
          <p:cNvSpPr/>
          <p:nvPr/>
        </p:nvSpPr>
        <p:spPr>
          <a:xfrm rot="10800000">
            <a:off x="214683" y="4215914"/>
            <a:ext cx="2141382" cy="1120461"/>
          </a:xfrm>
          <a:prstGeom prst="wedgeRectCallout">
            <a:avLst>
              <a:gd name="adj1" fmla="val -9381"/>
              <a:gd name="adj2" fmla="val 150003"/>
            </a:avLst>
          </a:prstGeom>
          <a:solidFill>
            <a:schemeClr val="bg2"/>
          </a:solidFill>
          <a:ln w="28575"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A2B74A-47BE-476E-9A17-4F2EF7B7CE8E}"/>
              </a:ext>
            </a:extLst>
          </p:cNvPr>
          <p:cNvSpPr txBox="1"/>
          <p:nvPr/>
        </p:nvSpPr>
        <p:spPr>
          <a:xfrm>
            <a:off x="266834" y="4310602"/>
            <a:ext cx="2089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MCU</a:t>
            </a:r>
            <a:r>
              <a:rPr lang="zh-CN" altLang="en-US" sz="1400" dirty="0"/>
              <a:t>通过</a:t>
            </a:r>
            <a:r>
              <a:rPr lang="en-US" altLang="zh-CN" sz="1400" b="1" dirty="0"/>
              <a:t>AT</a:t>
            </a:r>
            <a:r>
              <a:rPr lang="zh-CN" altLang="en-US" sz="1400" b="1" dirty="0"/>
              <a:t>指令</a:t>
            </a:r>
            <a:r>
              <a:rPr lang="zh-CN" altLang="en-US" sz="1400" dirty="0"/>
              <a:t>控制</a:t>
            </a:r>
            <a:r>
              <a:rPr lang="en-US" altLang="zh-CN" sz="1400" dirty="0"/>
              <a:t>NB-IoT</a:t>
            </a:r>
            <a:r>
              <a:rPr lang="zh-CN" altLang="en-US" sz="1400" dirty="0"/>
              <a:t>模组发送</a:t>
            </a:r>
            <a:r>
              <a:rPr lang="en-US" altLang="zh-CN" sz="1400" b="1" dirty="0"/>
              <a:t>CoAP</a:t>
            </a:r>
            <a:r>
              <a:rPr lang="zh-CN" altLang="en-US" sz="1400" dirty="0"/>
              <a:t>报文至</a:t>
            </a:r>
            <a:r>
              <a:rPr lang="en-US" altLang="zh-CN" sz="1400" b="1" dirty="0" err="1"/>
              <a:t>IoTDA</a:t>
            </a:r>
            <a:r>
              <a:rPr lang="zh-CN" altLang="en-US" sz="1400" b="1" dirty="0"/>
              <a:t>服务器网络端口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877A04A7-1BD3-4A39-A879-2A47707E8055}"/>
              </a:ext>
            </a:extLst>
          </p:cNvPr>
          <p:cNvSpPr/>
          <p:nvPr/>
        </p:nvSpPr>
        <p:spPr>
          <a:xfrm rot="10800000">
            <a:off x="2486934" y="4227420"/>
            <a:ext cx="2089233" cy="1120461"/>
          </a:xfrm>
          <a:prstGeom prst="wedgeRectCallout">
            <a:avLst>
              <a:gd name="adj1" fmla="val 5068"/>
              <a:gd name="adj2" fmla="val 145923"/>
            </a:avLst>
          </a:prstGeom>
          <a:solidFill>
            <a:schemeClr val="bg2"/>
          </a:solidFill>
          <a:ln w="28575"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764ED9-5E04-4D63-BF57-2E8841F68084}"/>
              </a:ext>
            </a:extLst>
          </p:cNvPr>
          <p:cNvSpPr txBox="1"/>
          <p:nvPr/>
        </p:nvSpPr>
        <p:spPr>
          <a:xfrm>
            <a:off x="2539085" y="4261445"/>
            <a:ext cx="2089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IoTDA</a:t>
            </a:r>
            <a:r>
              <a:rPr lang="zh-CN" altLang="en-US" sz="1400" b="1" dirty="0"/>
              <a:t>服务器</a:t>
            </a:r>
            <a:r>
              <a:rPr lang="zh-CN" altLang="en-US" sz="1400" dirty="0"/>
              <a:t>对模组</a:t>
            </a:r>
            <a:r>
              <a:rPr lang="zh-CN" altLang="en-US" sz="1400" b="1" dirty="0"/>
              <a:t>鉴权后，</a:t>
            </a:r>
            <a:r>
              <a:rPr lang="zh-CN" altLang="en-US" sz="1400" dirty="0"/>
              <a:t>将报文内容通过</a:t>
            </a:r>
            <a:r>
              <a:rPr lang="en-US" altLang="zh-CN" sz="1400" b="1" dirty="0"/>
              <a:t>HTTP</a:t>
            </a:r>
            <a:r>
              <a:rPr lang="zh-CN" altLang="en-US" sz="1400" b="1" dirty="0"/>
              <a:t>协议</a:t>
            </a:r>
            <a:r>
              <a:rPr lang="zh-CN" altLang="en-US" sz="1400" dirty="0"/>
              <a:t>发送至</a:t>
            </a:r>
            <a:r>
              <a:rPr lang="en-US" altLang="zh-CN" sz="1400" b="1" dirty="0"/>
              <a:t>DIS</a:t>
            </a:r>
            <a:r>
              <a:rPr lang="zh-CN" altLang="en-US" sz="1400" b="1" dirty="0"/>
              <a:t>通道</a:t>
            </a: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0435B242-23FE-4D4A-A708-F0D43E76C7BE}"/>
              </a:ext>
            </a:extLst>
          </p:cNvPr>
          <p:cNvSpPr/>
          <p:nvPr/>
        </p:nvSpPr>
        <p:spPr>
          <a:xfrm rot="10800000">
            <a:off x="4752499" y="4236784"/>
            <a:ext cx="1942680" cy="1120461"/>
          </a:xfrm>
          <a:prstGeom prst="wedgeRectCallout">
            <a:avLst>
              <a:gd name="adj1" fmla="val 34928"/>
              <a:gd name="adj2" fmla="val 145469"/>
            </a:avLst>
          </a:prstGeom>
          <a:solidFill>
            <a:schemeClr val="bg2"/>
          </a:solidFill>
          <a:ln w="28575"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81301B-2089-474F-9422-F01C6B27C350}"/>
              </a:ext>
            </a:extLst>
          </p:cNvPr>
          <p:cNvSpPr txBox="1"/>
          <p:nvPr/>
        </p:nvSpPr>
        <p:spPr>
          <a:xfrm>
            <a:off x="4813458" y="4342509"/>
            <a:ext cx="18817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联接管理系统主程序</a:t>
            </a:r>
            <a:r>
              <a:rPr lang="zh-CN" altLang="en-US" sz="1400" b="1" dirty="0"/>
              <a:t>定时读取</a:t>
            </a:r>
            <a:r>
              <a:rPr lang="en-US" altLang="zh-CN" sz="1400" b="1" dirty="0"/>
              <a:t>DIS</a:t>
            </a:r>
            <a:r>
              <a:rPr lang="zh-CN" altLang="en-US" sz="1400" b="1" dirty="0"/>
              <a:t>通道</a:t>
            </a:r>
            <a:r>
              <a:rPr lang="zh-CN" altLang="en-US" sz="1400" dirty="0"/>
              <a:t>，获取设备实时数据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88CDF2-0A03-4FED-8C36-02CAA64C0758}"/>
              </a:ext>
            </a:extLst>
          </p:cNvPr>
          <p:cNvSpPr txBox="1"/>
          <p:nvPr/>
        </p:nvSpPr>
        <p:spPr>
          <a:xfrm>
            <a:off x="7094940" y="1276759"/>
            <a:ext cx="4916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联接管理系统主程序数据流 </a:t>
            </a:r>
            <a:r>
              <a:rPr lang="en-US" altLang="zh-CN" b="1" dirty="0">
                <a:solidFill>
                  <a:schemeClr val="bg1"/>
                </a:solidFill>
              </a:rPr>
              <a:t>P37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DA35DA7-DE1B-42B7-87C4-B6AF0B631BAB}"/>
              </a:ext>
            </a:extLst>
          </p:cNvPr>
          <p:cNvPicPr/>
          <p:nvPr/>
        </p:nvPicPr>
        <p:blipFill rotWithShape="1">
          <a:blip r:embed="rId6"/>
          <a:srcRect l="33953"/>
          <a:stretch/>
        </p:blipFill>
        <p:spPr>
          <a:xfrm>
            <a:off x="6950786" y="1800965"/>
            <a:ext cx="5061007" cy="354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0519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2" grpId="0"/>
      <p:bldP spid="3" grpId="0" animBg="1"/>
      <p:bldP spid="13" grpId="0"/>
      <p:bldP spid="14" grpId="0" animBg="1"/>
      <p:bldP spid="15" grpId="0"/>
      <p:bldP spid="16" grpId="0" animBg="1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87E5FDD-223D-4165-AD7C-A8434C3F2CFE}"/>
              </a:ext>
            </a:extLst>
          </p:cNvPr>
          <p:cNvSpPr/>
          <p:nvPr/>
        </p:nvSpPr>
        <p:spPr>
          <a:xfrm>
            <a:off x="7336380" y="4215853"/>
            <a:ext cx="2245033" cy="30007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01411E-18BD-4167-9EB1-406B2446AE02}"/>
              </a:ext>
            </a:extLst>
          </p:cNvPr>
          <p:cNvSpPr/>
          <p:nvPr/>
        </p:nvSpPr>
        <p:spPr>
          <a:xfrm>
            <a:off x="7336380" y="3388374"/>
            <a:ext cx="2245033" cy="30007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2295A0-ED0B-404D-AAAB-38A681556F23}"/>
              </a:ext>
            </a:extLst>
          </p:cNvPr>
          <p:cNvSpPr/>
          <p:nvPr/>
        </p:nvSpPr>
        <p:spPr>
          <a:xfrm>
            <a:off x="7336381" y="2514006"/>
            <a:ext cx="2245033" cy="30007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1E7949-4E9C-4208-BFE8-2A891B91C4F8}"/>
              </a:ext>
            </a:extLst>
          </p:cNvPr>
          <p:cNvSpPr/>
          <p:nvPr/>
        </p:nvSpPr>
        <p:spPr>
          <a:xfrm>
            <a:off x="7336381" y="1675639"/>
            <a:ext cx="2245033" cy="305519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5EE7C6-ABE0-499A-AEEF-D578AC6BE526}"/>
              </a:ext>
            </a:extLst>
          </p:cNvPr>
          <p:cNvSpPr/>
          <p:nvPr/>
        </p:nvSpPr>
        <p:spPr>
          <a:xfrm>
            <a:off x="356721" y="1218522"/>
            <a:ext cx="3596054" cy="594996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联接管理系统：主要技术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0EDF0D-88C5-4CD6-925B-272DF78F19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4115" y="1700732"/>
            <a:ext cx="6935267" cy="3921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3416CB-11F9-4C66-A24B-6C2903621461}"/>
              </a:ext>
            </a:extLst>
          </p:cNvPr>
          <p:cNvSpPr txBox="1"/>
          <p:nvPr/>
        </p:nvSpPr>
        <p:spPr>
          <a:xfrm>
            <a:off x="7336380" y="2491857"/>
            <a:ext cx="49987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华为云</a:t>
            </a:r>
            <a:r>
              <a:rPr lang="en-US" altLang="zh-CN" b="1" dirty="0">
                <a:solidFill>
                  <a:schemeClr val="bg1"/>
                </a:solidFill>
              </a:rPr>
              <a:t>DIS</a:t>
            </a:r>
            <a:r>
              <a:rPr lang="zh-CN" altLang="en-US" b="1" dirty="0">
                <a:solidFill>
                  <a:schemeClr val="bg1"/>
                </a:solidFill>
              </a:rPr>
              <a:t>服务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P39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rgbClr val="189591"/>
                </a:solidFill>
              </a:rPr>
              <a:t>     </a:t>
            </a:r>
            <a:r>
              <a:rPr lang="zh-CN" altLang="en-US" sz="1600" b="1" dirty="0"/>
              <a:t>解决云服务外的数据实时传输到云服务内的问题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38A558-F883-4369-B69D-79D240321A01}"/>
              </a:ext>
            </a:extLst>
          </p:cNvPr>
          <p:cNvSpPr txBox="1"/>
          <p:nvPr/>
        </p:nvSpPr>
        <p:spPr>
          <a:xfrm>
            <a:off x="7336382" y="1653490"/>
            <a:ext cx="50596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华为云</a:t>
            </a:r>
            <a:r>
              <a:rPr lang="en-US" altLang="zh-CN" b="1" dirty="0" err="1">
                <a:solidFill>
                  <a:schemeClr val="bg1"/>
                </a:solidFill>
              </a:rPr>
              <a:t>IoTDA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P38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rgbClr val="189591"/>
                </a:solidFill>
              </a:rPr>
              <a:t>     </a:t>
            </a:r>
            <a:r>
              <a:rPr lang="zh-CN" altLang="en-US" sz="1600" b="1" dirty="0"/>
              <a:t>提供</a:t>
            </a:r>
            <a:r>
              <a:rPr lang="en-US" altLang="zh-CN" sz="1600" b="1" dirty="0"/>
              <a:t>CDP(</a:t>
            </a:r>
            <a:r>
              <a:rPr lang="zh-CN" altLang="en-US" sz="1600" b="1" dirty="0"/>
              <a:t>客户数据平台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CCEDF4-CAD2-4DAA-91DF-EA64377CB323}"/>
              </a:ext>
            </a:extLst>
          </p:cNvPr>
          <p:cNvSpPr txBox="1"/>
          <p:nvPr/>
        </p:nvSpPr>
        <p:spPr>
          <a:xfrm>
            <a:off x="7336382" y="3353855"/>
            <a:ext cx="50596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华为云</a:t>
            </a:r>
            <a:r>
              <a:rPr lang="en-US" altLang="zh-CN" b="1" dirty="0">
                <a:solidFill>
                  <a:schemeClr val="bg1"/>
                </a:solidFill>
              </a:rPr>
              <a:t>OBS</a:t>
            </a:r>
            <a:r>
              <a:rPr lang="zh-CN" altLang="en-US" b="1" dirty="0">
                <a:solidFill>
                  <a:schemeClr val="bg1"/>
                </a:solidFill>
              </a:rPr>
              <a:t>服务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P39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zh-CN" altLang="en-US" sz="1600" b="1" dirty="0"/>
              <a:t>     低成本对象储存云盘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C1CE3A-6182-4DC3-864F-057D2FCF71F4}"/>
              </a:ext>
            </a:extLst>
          </p:cNvPr>
          <p:cNvSpPr txBox="1"/>
          <p:nvPr/>
        </p:nvSpPr>
        <p:spPr>
          <a:xfrm>
            <a:off x="7336382" y="4190963"/>
            <a:ext cx="50596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Python</a:t>
            </a:r>
          </a:p>
          <a:p>
            <a:r>
              <a:rPr lang="zh-CN" altLang="en-US" sz="1600" b="1" dirty="0"/>
              <a:t>     胶水语言，联通各项服务，提供数据</a:t>
            </a:r>
            <a:r>
              <a:rPr lang="en-US" altLang="zh-CN" sz="1600" b="1" dirty="0"/>
              <a:t>NumPy</a:t>
            </a:r>
            <a:r>
              <a:rPr lang="zh-CN" altLang="en-US" sz="1600" b="1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2EFC67-C072-4080-857D-BBF066185ABF}"/>
              </a:ext>
            </a:extLst>
          </p:cNvPr>
          <p:cNvSpPr txBox="1"/>
          <p:nvPr/>
        </p:nvSpPr>
        <p:spPr>
          <a:xfrm>
            <a:off x="427841" y="1239067"/>
            <a:ext cx="4032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联接管理系统技术路线：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96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-2" y="2106994"/>
            <a:ext cx="12192001" cy="2284643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</a:rPr>
              <a:t>3</a:t>
            </a:r>
            <a:r>
              <a:rPr lang="zh-CN" altLang="en-US" sz="8000" dirty="0">
                <a:solidFill>
                  <a:schemeClr val="bg1"/>
                </a:solidFill>
              </a:rPr>
              <a:t>、客户端应用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10604577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1EA2D9C-620F-4CDB-910C-200402CA64BB}"/>
              </a:ext>
            </a:extLst>
          </p:cNvPr>
          <p:cNvSpPr/>
          <p:nvPr/>
        </p:nvSpPr>
        <p:spPr>
          <a:xfrm>
            <a:off x="-1" y="3017454"/>
            <a:ext cx="2245033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B0C3BC-5423-4381-A9C8-33E4D8611509}"/>
              </a:ext>
            </a:extLst>
          </p:cNvPr>
          <p:cNvSpPr/>
          <p:nvPr/>
        </p:nvSpPr>
        <p:spPr>
          <a:xfrm>
            <a:off x="0" y="1230934"/>
            <a:ext cx="2245033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2990A67-9173-4401-9A4B-9627043B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38" y="627660"/>
            <a:ext cx="6289953" cy="31274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客户端应用：简介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4401B17-9C45-4D77-A063-E35102CA0E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323491">
            <a:off x="6018675" y="2769006"/>
            <a:ext cx="5402266" cy="2686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C237944-C0FA-40ED-A2F0-A591A8757ADF}"/>
              </a:ext>
            </a:extLst>
          </p:cNvPr>
          <p:cNvSpPr txBox="1"/>
          <p:nvPr/>
        </p:nvSpPr>
        <p:spPr>
          <a:xfrm>
            <a:off x="391487" y="1230935"/>
            <a:ext cx="4262151" cy="159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主要功能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1</a:t>
            </a:r>
            <a:r>
              <a:rPr lang="zh-CN" altLang="en-US" sz="1600" b="1" dirty="0"/>
              <a:t>、查看在线设备的实时数据 （</a:t>
            </a:r>
            <a:r>
              <a:rPr lang="en-US" altLang="zh-CN" sz="1600" b="1" dirty="0"/>
              <a:t>P45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2</a:t>
            </a:r>
            <a:r>
              <a:rPr lang="zh-CN" altLang="en-US" sz="1600" b="1" dirty="0"/>
              <a:t>、查看设备的历史数据 （</a:t>
            </a:r>
            <a:r>
              <a:rPr lang="en-US" altLang="zh-CN" sz="1600" b="1" dirty="0"/>
              <a:t>P45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、自动整理生产记录（</a:t>
            </a:r>
            <a:r>
              <a:rPr lang="en-US" altLang="zh-CN" sz="1600" b="1" dirty="0"/>
              <a:t>P46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94C276-98D9-4E83-ABD0-10B445CFCEB3}"/>
              </a:ext>
            </a:extLst>
          </p:cNvPr>
          <p:cNvSpPr txBox="1"/>
          <p:nvPr/>
        </p:nvSpPr>
        <p:spPr>
          <a:xfrm>
            <a:off x="391487" y="3000039"/>
            <a:ext cx="5877233" cy="1963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亮点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1</a:t>
            </a:r>
            <a:r>
              <a:rPr lang="zh-CN" altLang="en-US" sz="1600" b="1" dirty="0"/>
              <a:t>、美观大气的数据可视化界面 （</a:t>
            </a:r>
            <a:r>
              <a:rPr lang="en-US" altLang="zh-CN" sz="1600" b="1" dirty="0"/>
              <a:t>P50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2</a:t>
            </a:r>
            <a:r>
              <a:rPr lang="zh-CN" altLang="en-US" sz="1600" b="1" dirty="0"/>
              <a:t>、易于使用的交互逻辑 （</a:t>
            </a:r>
            <a:r>
              <a:rPr lang="en-US" altLang="zh-CN" sz="1600" b="1" dirty="0"/>
              <a:t>P43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P50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、基于</a:t>
            </a:r>
            <a:r>
              <a:rPr lang="en-US" altLang="zh-CN" sz="1600" b="1" dirty="0"/>
              <a:t>Express</a:t>
            </a:r>
            <a:r>
              <a:rPr lang="zh-CN" altLang="en-US" sz="1600" b="1" dirty="0"/>
              <a:t>框架开发，十分容易部署 （</a:t>
            </a:r>
            <a:r>
              <a:rPr lang="en-US" altLang="zh-CN" sz="1600" b="1" dirty="0"/>
              <a:t>P47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4</a:t>
            </a:r>
            <a:r>
              <a:rPr lang="zh-CN" altLang="en-US" sz="1600" b="1" dirty="0"/>
              <a:t>、完全面向对象的程序架构，易于维护和二次开发（</a:t>
            </a:r>
            <a:r>
              <a:rPr lang="en-US" altLang="zh-CN" sz="1600" b="1" dirty="0"/>
              <a:t>P50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74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1BCD1AD4-25BD-4249-B740-45D1267E0D4F}"/>
              </a:ext>
            </a:extLst>
          </p:cNvPr>
          <p:cNvSpPr/>
          <p:nvPr/>
        </p:nvSpPr>
        <p:spPr>
          <a:xfrm>
            <a:off x="10462780" y="3903342"/>
            <a:ext cx="1729220" cy="136144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7A251B-FE9A-4EB9-816F-7BF6AC14A272}"/>
              </a:ext>
            </a:extLst>
          </p:cNvPr>
          <p:cNvSpPr/>
          <p:nvPr/>
        </p:nvSpPr>
        <p:spPr>
          <a:xfrm>
            <a:off x="10462780" y="1515747"/>
            <a:ext cx="1729220" cy="136144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01466E-BE02-49B1-BE98-DBCA8A37EC93}"/>
              </a:ext>
            </a:extLst>
          </p:cNvPr>
          <p:cNvSpPr/>
          <p:nvPr/>
        </p:nvSpPr>
        <p:spPr>
          <a:xfrm>
            <a:off x="-1" y="3903342"/>
            <a:ext cx="1729220" cy="136144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A435C9-7BA5-4D03-8164-59CC73545894}"/>
              </a:ext>
            </a:extLst>
          </p:cNvPr>
          <p:cNvSpPr/>
          <p:nvPr/>
        </p:nvSpPr>
        <p:spPr>
          <a:xfrm>
            <a:off x="0" y="1489280"/>
            <a:ext cx="1729220" cy="1361440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EB2265-8B30-4ED7-A184-B4DA425B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97" y="985984"/>
            <a:ext cx="4270378" cy="236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客户端应用：功能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81FE75-DD0C-4530-84E4-C85A5CDEC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238" y="880834"/>
            <a:ext cx="4424096" cy="2705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9BEBA1-F4DB-4115-9BF7-A459E6F9A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099" y="3389383"/>
            <a:ext cx="4398374" cy="2474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0BEC6F-2A03-40BD-92F9-D94B84FD8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197" y="3480234"/>
            <a:ext cx="4270378" cy="217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DDD463D-44D4-4A3C-B2E5-CBA0BA2C4F10}"/>
              </a:ext>
            </a:extLst>
          </p:cNvPr>
          <p:cNvSpPr txBox="1"/>
          <p:nvPr/>
        </p:nvSpPr>
        <p:spPr>
          <a:xfrm>
            <a:off x="431720" y="1939167"/>
            <a:ext cx="955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主页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914ED5-85CD-4913-A71C-9A7DF8F42A12}"/>
              </a:ext>
            </a:extLst>
          </p:cNvPr>
          <p:cNvSpPr txBox="1"/>
          <p:nvPr/>
        </p:nvSpPr>
        <p:spPr>
          <a:xfrm>
            <a:off x="109275" y="4337322"/>
            <a:ext cx="151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生产记录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CE69E3-BDA3-4331-ADF6-FE95006D19FE}"/>
              </a:ext>
            </a:extLst>
          </p:cNvPr>
          <p:cNvSpPr txBox="1"/>
          <p:nvPr/>
        </p:nvSpPr>
        <p:spPr>
          <a:xfrm>
            <a:off x="10634042" y="1939165"/>
            <a:ext cx="257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实时参数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20A87D-C42F-465D-96CB-301A08F6B124}"/>
              </a:ext>
            </a:extLst>
          </p:cNvPr>
          <p:cNvSpPr txBox="1"/>
          <p:nvPr/>
        </p:nvSpPr>
        <p:spPr>
          <a:xfrm>
            <a:off x="10572058" y="4352262"/>
            <a:ext cx="151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详细记录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3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1EA2D9C-620F-4CDB-910C-200402CA64BB}"/>
              </a:ext>
            </a:extLst>
          </p:cNvPr>
          <p:cNvSpPr/>
          <p:nvPr/>
        </p:nvSpPr>
        <p:spPr>
          <a:xfrm>
            <a:off x="-1" y="3360656"/>
            <a:ext cx="5877233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B0C3BC-5423-4381-A9C8-33E4D8611509}"/>
              </a:ext>
            </a:extLst>
          </p:cNvPr>
          <p:cNvSpPr/>
          <p:nvPr/>
        </p:nvSpPr>
        <p:spPr>
          <a:xfrm>
            <a:off x="0" y="1230934"/>
            <a:ext cx="5877232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客户端应用：关键技术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237944-C0FA-40ED-A2F0-A591A8757ADF}"/>
              </a:ext>
            </a:extLst>
          </p:cNvPr>
          <p:cNvSpPr txBox="1"/>
          <p:nvPr/>
        </p:nvSpPr>
        <p:spPr>
          <a:xfrm>
            <a:off x="271615" y="1233668"/>
            <a:ext cx="5059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后端：</a:t>
            </a:r>
            <a:r>
              <a:rPr lang="en-US" altLang="zh-CN" sz="2800" b="1" dirty="0" err="1">
                <a:solidFill>
                  <a:schemeClr val="bg1"/>
                </a:solidFill>
              </a:rPr>
              <a:t>Node.js+Express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P47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94C276-98D9-4E83-ABD0-10B445CFCEB3}"/>
              </a:ext>
            </a:extLst>
          </p:cNvPr>
          <p:cNvSpPr txBox="1"/>
          <p:nvPr/>
        </p:nvSpPr>
        <p:spPr>
          <a:xfrm>
            <a:off x="243803" y="3348655"/>
            <a:ext cx="5877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前端：</a:t>
            </a:r>
            <a:r>
              <a:rPr lang="en-US" altLang="zh-CN" sz="2800" b="1" dirty="0" err="1">
                <a:solidFill>
                  <a:schemeClr val="bg1"/>
                </a:solidFill>
              </a:rPr>
              <a:t>Bootstrap+Echarts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P50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680BA9-233A-4B95-B8BC-1642811A0780}"/>
              </a:ext>
            </a:extLst>
          </p:cNvPr>
          <p:cNvSpPr txBox="1"/>
          <p:nvPr/>
        </p:nvSpPr>
        <p:spPr>
          <a:xfrm>
            <a:off x="2022758" y="2325163"/>
            <a:ext cx="4002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优点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：前后端均可用</a:t>
            </a:r>
            <a:r>
              <a:rPr lang="en-US" altLang="zh-CN" sz="1600" b="1" dirty="0"/>
              <a:t>JavaScript</a:t>
            </a:r>
            <a:r>
              <a:rPr lang="zh-CN" altLang="en-US" sz="1600" b="1" dirty="0"/>
              <a:t>语言开发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6BF6FF-AF32-4B5B-A2A4-810E254D65B4}"/>
              </a:ext>
            </a:extLst>
          </p:cNvPr>
          <p:cNvSpPr txBox="1"/>
          <p:nvPr/>
        </p:nvSpPr>
        <p:spPr>
          <a:xfrm>
            <a:off x="6272866" y="2315685"/>
            <a:ext cx="55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优点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：强大的异步并发处理能力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E37D32-29FD-44F7-9B1F-BD7091B420D8}"/>
              </a:ext>
            </a:extLst>
          </p:cNvPr>
          <p:cNvSpPr txBox="1"/>
          <p:nvPr/>
        </p:nvSpPr>
        <p:spPr>
          <a:xfrm>
            <a:off x="2022758" y="2780980"/>
            <a:ext cx="3937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优点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：拥有丰富的网络编程插件和库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21D094-E599-4359-8ACD-9F69498F787B}"/>
              </a:ext>
            </a:extLst>
          </p:cNvPr>
          <p:cNvSpPr txBox="1"/>
          <p:nvPr/>
        </p:nvSpPr>
        <p:spPr>
          <a:xfrm>
            <a:off x="6272866" y="2780980"/>
            <a:ext cx="55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优点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：极度轻量化，部署容易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8BF684-E083-48E5-9BF4-6E4DAAF2E551}"/>
              </a:ext>
            </a:extLst>
          </p:cNvPr>
          <p:cNvSpPr txBox="1"/>
          <p:nvPr/>
        </p:nvSpPr>
        <p:spPr>
          <a:xfrm>
            <a:off x="674888" y="1804634"/>
            <a:ext cx="1021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Node.js: </a:t>
            </a:r>
            <a:r>
              <a:rPr lang="zh-CN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开源与跨平台的</a:t>
            </a:r>
            <a:r>
              <a:rPr lang="en-US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zh-CN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运行环境</a:t>
            </a:r>
            <a:r>
              <a:rPr lang="en-US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Express:</a:t>
            </a:r>
            <a:r>
              <a:rPr lang="zh-CN" altLang="en-US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灵活的 </a:t>
            </a:r>
            <a:r>
              <a:rPr lang="en-US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Node.js Web </a:t>
            </a:r>
            <a:r>
              <a:rPr lang="zh-CN" altLang="en-US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应用程序开发框架</a:t>
            </a:r>
            <a:endParaRPr lang="zh-CN" altLang="en-US" b="1" dirty="0">
              <a:solidFill>
                <a:srgbClr val="18959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34901A-164F-4F0A-87AF-79ADCB92C062}"/>
              </a:ext>
            </a:extLst>
          </p:cNvPr>
          <p:cNvSpPr txBox="1"/>
          <p:nvPr/>
        </p:nvSpPr>
        <p:spPr>
          <a:xfrm>
            <a:off x="674888" y="4039949"/>
            <a:ext cx="1021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 err="1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Bootstrap:Twitter</a:t>
            </a:r>
            <a:r>
              <a:rPr lang="zh-CN" altLang="en-US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推出的前端开发开源工具包       </a:t>
            </a:r>
            <a:r>
              <a:rPr lang="en-US" altLang="zh-CN" sz="1800" b="1" kern="100" dirty="0" err="1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en-US" altLang="zh-CN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百度推出的数据可视化</a:t>
            </a:r>
            <a:r>
              <a:rPr lang="en-US" altLang="zh-CN" sz="1800" b="1" kern="100" dirty="0" err="1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zh-CN" altLang="en-US" sz="1800" b="1" kern="100" dirty="0">
                <a:solidFill>
                  <a:srgbClr val="18959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插件</a:t>
            </a:r>
            <a:endParaRPr lang="zh-CN" altLang="en-US" b="1" dirty="0">
              <a:solidFill>
                <a:srgbClr val="18959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C864B-0D55-4F35-A39C-E6A3A060A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978" y="4455494"/>
            <a:ext cx="4293107" cy="11886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6300D6-64D9-4636-B324-2704D93278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7" t="30359" r="5430" b="23996"/>
          <a:stretch/>
        </p:blipFill>
        <p:spPr>
          <a:xfrm>
            <a:off x="6364302" y="4452259"/>
            <a:ext cx="4881880" cy="1191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7617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-2" y="2106994"/>
            <a:ext cx="12192001" cy="2284643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</a:rPr>
              <a:t>4</a:t>
            </a:r>
            <a:r>
              <a:rPr lang="zh-CN" altLang="en-US" sz="8000" dirty="0">
                <a:solidFill>
                  <a:schemeClr val="bg1"/>
                </a:solidFill>
              </a:rPr>
              <a:t>、总结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235260996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项目总结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4D1211-F52A-4399-AAAE-3581C7432421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D59698-0F9D-4123-AA86-6A3E09D7D0D6}"/>
              </a:ext>
            </a:extLst>
          </p:cNvPr>
          <p:cNvSpPr/>
          <p:nvPr/>
        </p:nvSpPr>
        <p:spPr>
          <a:xfrm>
            <a:off x="0" y="1477220"/>
            <a:ext cx="2204720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内容总结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CAB310-FB1D-4798-B99B-FFB4FE1208AE}"/>
              </a:ext>
            </a:extLst>
          </p:cNvPr>
          <p:cNvSpPr/>
          <p:nvPr/>
        </p:nvSpPr>
        <p:spPr>
          <a:xfrm>
            <a:off x="-1" y="3639332"/>
            <a:ext cx="2204720" cy="53657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创新成果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4E3277-2C90-4970-8670-84B6E50562BF}"/>
              </a:ext>
            </a:extLst>
          </p:cNvPr>
          <p:cNvSpPr/>
          <p:nvPr/>
        </p:nvSpPr>
        <p:spPr>
          <a:xfrm>
            <a:off x="2278444" y="1189144"/>
            <a:ext cx="9629076" cy="1056071"/>
          </a:xfrm>
          <a:prstGeom prst="rect">
            <a:avLst/>
          </a:prstGeom>
          <a:noFill/>
          <a:ln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ysClr val="windowText" lastClr="000000"/>
                </a:solidFill>
              </a:rPr>
              <a:t>设计了一个商用标准的全栈化的工业物联网系统，包括一个</a:t>
            </a:r>
            <a:r>
              <a:rPr lang="zh-CN" altLang="en-US" b="1" dirty="0">
                <a:solidFill>
                  <a:srgbClr val="FF0000"/>
                </a:solidFill>
              </a:rPr>
              <a:t>无线通信数据采集终端</a:t>
            </a:r>
            <a:r>
              <a:rPr lang="zh-CN" altLang="en-US" dirty="0">
                <a:solidFill>
                  <a:sysClr val="windowText" lastClr="000000"/>
                </a:solidFill>
              </a:rPr>
              <a:t>、一套云端部署的</a:t>
            </a:r>
            <a:r>
              <a:rPr lang="zh-CN" altLang="en-US" b="1" dirty="0">
                <a:solidFill>
                  <a:srgbClr val="FF0000"/>
                </a:solidFill>
              </a:rPr>
              <a:t>设备接入管理和数据转储软件系统</a:t>
            </a:r>
            <a:r>
              <a:rPr lang="zh-CN" altLang="en-US" dirty="0">
                <a:solidFill>
                  <a:sysClr val="windowText" lastClr="000000"/>
                </a:solidFill>
              </a:rPr>
              <a:t>、一款拥有亮丽数据可视化功能的</a:t>
            </a:r>
            <a:r>
              <a:rPr lang="zh-CN" altLang="en-US" b="1" dirty="0">
                <a:solidFill>
                  <a:srgbClr val="FF0000"/>
                </a:solidFill>
              </a:rPr>
              <a:t>客户端</a:t>
            </a:r>
            <a:r>
              <a:rPr lang="en-US" altLang="zh-CN" b="1" dirty="0">
                <a:solidFill>
                  <a:srgbClr val="FF0000"/>
                </a:solidFill>
              </a:rPr>
              <a:t>WEB</a:t>
            </a:r>
            <a:r>
              <a:rPr lang="zh-CN" altLang="en-US" b="1" dirty="0">
                <a:solidFill>
                  <a:srgbClr val="FF0000"/>
                </a:solidFill>
              </a:rPr>
              <a:t>应用</a:t>
            </a:r>
            <a:r>
              <a:rPr lang="zh-CN" altLang="en-US" b="1" dirty="0">
                <a:solidFill>
                  <a:sysClr val="windowText" lastClr="000000"/>
                </a:solidFill>
              </a:rPr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F8EB35-EFC1-438B-A7A6-505ADA320EA1}"/>
              </a:ext>
            </a:extLst>
          </p:cNvPr>
          <p:cNvSpPr/>
          <p:nvPr/>
        </p:nvSpPr>
        <p:spPr>
          <a:xfrm>
            <a:off x="2278444" y="2721874"/>
            <a:ext cx="9629076" cy="2478532"/>
          </a:xfrm>
          <a:prstGeom prst="rect">
            <a:avLst/>
          </a:prstGeom>
          <a:noFill/>
          <a:ln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1.</a:t>
            </a:r>
            <a:r>
              <a:rPr lang="zh-CN" altLang="en-US" dirty="0">
                <a:solidFill>
                  <a:sysClr val="windowText" lastClr="000000"/>
                </a:solidFill>
              </a:rPr>
              <a:t>全栈化思路解决了因不同厂商硬件设备、云服务、可视化平台标准不一，难以协同开发部署的问题，</a:t>
            </a:r>
            <a:r>
              <a:rPr lang="zh-CN" altLang="en-US" b="1" dirty="0">
                <a:solidFill>
                  <a:srgbClr val="FF0000"/>
                </a:solidFill>
              </a:rPr>
              <a:t>让小微企业也能凭借自己的资金和技术力量实现生产智能化</a:t>
            </a:r>
            <a:r>
              <a:rPr lang="zh-CN" altLang="en-US" dirty="0">
                <a:solidFill>
                  <a:sysClr val="windowText" lastClr="000000"/>
                </a:solidFill>
              </a:rPr>
              <a:t>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endParaRPr lang="en-US" altLang="zh-CN" dirty="0">
              <a:solidFill>
                <a:sysClr val="windowText" lastClr="000000"/>
              </a:solidFill>
            </a:endParaRP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2.</a:t>
            </a:r>
            <a:r>
              <a:rPr lang="zh-CN" altLang="en-US" dirty="0">
                <a:solidFill>
                  <a:sysClr val="windowText" lastClr="000000"/>
                </a:solidFill>
              </a:rPr>
              <a:t>数据采集终端的采集方式简单且可靠，传统老旧的工业设备也能安装使用，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降低了设备物联化的门槛。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ysClr val="windowText" lastClr="000000"/>
              </a:solidFill>
            </a:endParaRP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3.</a:t>
            </a:r>
            <a:r>
              <a:rPr lang="zh-CN" altLang="en-US" dirty="0">
                <a:solidFill>
                  <a:sysClr val="windowText" lastClr="000000"/>
                </a:solidFill>
              </a:rPr>
              <a:t>使用了多种新技术来保证系统使用的便捷性，同时尽可能的降低成本。</a:t>
            </a:r>
          </a:p>
        </p:txBody>
      </p:sp>
    </p:spTree>
    <p:extLst>
      <p:ext uri="{BB962C8B-B14F-4D97-AF65-F5344CB8AC3E}">
        <p14:creationId xmlns:p14="http://schemas.microsoft.com/office/powerpoint/2010/main" val="200420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9B6DD5-B887-4D6A-8E09-10E78713C13B}"/>
              </a:ext>
            </a:extLst>
          </p:cNvPr>
          <p:cNvSpPr/>
          <p:nvPr/>
        </p:nvSpPr>
        <p:spPr>
          <a:xfrm>
            <a:off x="1210561" y="1240137"/>
            <a:ext cx="3590497" cy="674533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</a:rPr>
              <a:t> 设计介绍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EB4A0C-3CBC-4EA4-87D1-77571778658C}"/>
              </a:ext>
            </a:extLst>
          </p:cNvPr>
          <p:cNvSpPr/>
          <p:nvPr/>
        </p:nvSpPr>
        <p:spPr>
          <a:xfrm>
            <a:off x="1206655" y="2210757"/>
            <a:ext cx="3570289" cy="62040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1 </a:t>
            </a:r>
            <a:r>
              <a:rPr lang="zh-CN" altLang="en-US" sz="2000" b="1" dirty="0">
                <a:solidFill>
                  <a:schemeClr val="bg1"/>
                </a:solidFill>
              </a:rPr>
              <a:t>数据采集终端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48B014-5053-4578-ADCA-297BAD6CA191}"/>
              </a:ext>
            </a:extLst>
          </p:cNvPr>
          <p:cNvSpPr/>
          <p:nvPr/>
        </p:nvSpPr>
        <p:spPr>
          <a:xfrm>
            <a:off x="1206655" y="3127245"/>
            <a:ext cx="3570289" cy="620401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2 </a:t>
            </a:r>
            <a:r>
              <a:rPr lang="zh-CN" altLang="en-US" sz="2000" b="1" dirty="0">
                <a:solidFill>
                  <a:schemeClr val="bg1"/>
                </a:solidFill>
              </a:rPr>
              <a:t>联接管理系统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B457AB-D773-4A54-8846-AB707FBB94E0}"/>
              </a:ext>
            </a:extLst>
          </p:cNvPr>
          <p:cNvSpPr/>
          <p:nvPr/>
        </p:nvSpPr>
        <p:spPr>
          <a:xfrm>
            <a:off x="1206655" y="4043733"/>
            <a:ext cx="3570289" cy="584519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3 </a:t>
            </a:r>
            <a:r>
              <a:rPr lang="zh-CN" altLang="en-US" sz="2000" b="1" dirty="0">
                <a:solidFill>
                  <a:schemeClr val="bg1"/>
                </a:solidFill>
              </a:rPr>
              <a:t>客户端</a:t>
            </a:r>
            <a:r>
              <a:rPr lang="en-US" altLang="zh-CN" sz="2000" b="1" dirty="0">
                <a:solidFill>
                  <a:schemeClr val="bg1"/>
                </a:solidFill>
              </a:rPr>
              <a:t>WEB</a:t>
            </a:r>
            <a:r>
              <a:rPr lang="zh-CN" altLang="en-US" sz="2000" b="1" dirty="0">
                <a:solidFill>
                  <a:schemeClr val="bg1"/>
                </a:solidFill>
              </a:rPr>
              <a:t>应用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545B6-E4E4-4120-BF76-7FD703845A38}"/>
              </a:ext>
            </a:extLst>
          </p:cNvPr>
          <p:cNvSpPr/>
          <p:nvPr/>
        </p:nvSpPr>
        <p:spPr>
          <a:xfrm>
            <a:off x="1206655" y="4920838"/>
            <a:ext cx="3570289" cy="607044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4 </a:t>
            </a:r>
            <a:r>
              <a:rPr lang="zh-CN" altLang="en-US" sz="2000" b="1" dirty="0">
                <a:solidFill>
                  <a:schemeClr val="bg1"/>
                </a:solidFill>
              </a:rPr>
              <a:t>总结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4813A8-46B9-42DE-83CA-26616D6A3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80" y="5873573"/>
            <a:ext cx="1634288" cy="48062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C689EB4-F89B-4726-9E56-5A4489AE5DB0}"/>
              </a:ext>
            </a:extLst>
          </p:cNvPr>
          <p:cNvCxnSpPr>
            <a:cxnSpLocks/>
          </p:cNvCxnSpPr>
          <p:nvPr/>
        </p:nvCxnSpPr>
        <p:spPr>
          <a:xfrm>
            <a:off x="4787737" y="1885155"/>
            <a:ext cx="5892808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F9B98D-5D24-405D-B79B-A89EC8C7515C}"/>
              </a:ext>
            </a:extLst>
          </p:cNvPr>
          <p:cNvCxnSpPr>
            <a:cxnSpLocks/>
          </p:cNvCxnSpPr>
          <p:nvPr/>
        </p:nvCxnSpPr>
        <p:spPr>
          <a:xfrm>
            <a:off x="4776944" y="2801489"/>
            <a:ext cx="5892808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F2069A2-6F48-4114-84B5-6D021FD6BB44}"/>
              </a:ext>
            </a:extLst>
          </p:cNvPr>
          <p:cNvCxnSpPr>
            <a:cxnSpLocks/>
          </p:cNvCxnSpPr>
          <p:nvPr/>
        </p:nvCxnSpPr>
        <p:spPr>
          <a:xfrm>
            <a:off x="4727397" y="3719195"/>
            <a:ext cx="5892808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FE27CCD-C5C9-4C9B-8E8C-455D76D8C50D}"/>
              </a:ext>
            </a:extLst>
          </p:cNvPr>
          <p:cNvCxnSpPr>
            <a:cxnSpLocks/>
          </p:cNvCxnSpPr>
          <p:nvPr/>
        </p:nvCxnSpPr>
        <p:spPr>
          <a:xfrm>
            <a:off x="4776944" y="4599643"/>
            <a:ext cx="5892808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FB72460-7F72-4D0B-AA4A-B6090FD52BA8}"/>
              </a:ext>
            </a:extLst>
          </p:cNvPr>
          <p:cNvCxnSpPr>
            <a:cxnSpLocks/>
          </p:cNvCxnSpPr>
          <p:nvPr/>
        </p:nvCxnSpPr>
        <p:spPr>
          <a:xfrm>
            <a:off x="4776944" y="5496480"/>
            <a:ext cx="5892808" cy="0"/>
          </a:xfrm>
          <a:prstGeom prst="line">
            <a:avLst/>
          </a:prstGeom>
          <a:ln w="57150">
            <a:solidFill>
              <a:srgbClr val="22BE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C7B9B27-220C-439E-8184-2B2FAFC8EF80}"/>
              </a:ext>
            </a:extLst>
          </p:cNvPr>
          <p:cNvSpPr txBox="1"/>
          <p:nvPr/>
        </p:nvSpPr>
        <p:spPr>
          <a:xfrm>
            <a:off x="4829446" y="1503631"/>
            <a:ext cx="423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介绍设计内容、选题思路和创新之处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4793A11-83FE-40A3-9426-3B016A94A438}"/>
              </a:ext>
            </a:extLst>
          </p:cNvPr>
          <p:cNvSpPr txBox="1"/>
          <p:nvPr/>
        </p:nvSpPr>
        <p:spPr>
          <a:xfrm>
            <a:off x="4854625" y="2368497"/>
            <a:ext cx="61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介绍产品性能，分享固件、电路和</a:t>
            </a:r>
            <a:r>
              <a:rPr lang="en-US" altLang="zh-CN" sz="1600" dirty="0"/>
              <a:t>PCB</a:t>
            </a:r>
            <a:r>
              <a:rPr lang="zh-CN" altLang="en-US" sz="1600" dirty="0"/>
              <a:t>设计过程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BD14E9D-3C10-4F44-BD74-D9B2A3F3C161}"/>
              </a:ext>
            </a:extLst>
          </p:cNvPr>
          <p:cNvSpPr txBox="1"/>
          <p:nvPr/>
        </p:nvSpPr>
        <p:spPr>
          <a:xfrm>
            <a:off x="4874719" y="3320030"/>
            <a:ext cx="574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介绍端云联接过程，以及云端中间件的开发过程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2A0303-C4E4-4076-9B61-170C559CFD62}"/>
              </a:ext>
            </a:extLst>
          </p:cNvPr>
          <p:cNvSpPr txBox="1"/>
          <p:nvPr/>
        </p:nvSpPr>
        <p:spPr>
          <a:xfrm>
            <a:off x="4874719" y="4192334"/>
            <a:ext cx="574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介绍客户端</a:t>
            </a:r>
            <a:r>
              <a:rPr lang="en-US" altLang="zh-CN" sz="1600" dirty="0"/>
              <a:t>WEB</a:t>
            </a:r>
            <a:r>
              <a:rPr lang="zh-CN" altLang="en-US" sz="1600" dirty="0"/>
              <a:t>应用和其中的新技术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88AF7F-F3D1-4C6F-B1B6-174DDD527E63}"/>
              </a:ext>
            </a:extLst>
          </p:cNvPr>
          <p:cNvSpPr txBox="1"/>
          <p:nvPr/>
        </p:nvSpPr>
        <p:spPr>
          <a:xfrm>
            <a:off x="4854625" y="5092713"/>
            <a:ext cx="423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总结项目内容、特性和创新点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335B60C-3332-4C45-8625-7A2C7C933247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2265297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26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6D2F5A-0D6B-4974-ADFE-3684FC52A004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90" y="5848173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0DEA0ED-FC5F-45D7-A8FB-E6291E3554AD}"/>
              </a:ext>
            </a:extLst>
          </p:cNvPr>
          <p:cNvSpPr/>
          <p:nvPr/>
        </p:nvSpPr>
        <p:spPr>
          <a:xfrm>
            <a:off x="0" y="2182791"/>
            <a:ext cx="12192000" cy="131805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谢谢各位评审老师的耐心聆听，欢迎大家提出问题和意见！</a:t>
            </a:r>
          </a:p>
        </p:txBody>
      </p:sp>
    </p:spTree>
    <p:extLst>
      <p:ext uri="{BB962C8B-B14F-4D97-AF65-F5344CB8AC3E}">
        <p14:creationId xmlns:p14="http://schemas.microsoft.com/office/powerpoint/2010/main" val="34070611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-2" y="2106994"/>
            <a:ext cx="12192001" cy="2284643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</a:rPr>
              <a:t>0</a:t>
            </a:r>
            <a:r>
              <a:rPr lang="zh-CN" altLang="en-US" sz="8000" dirty="0">
                <a:solidFill>
                  <a:schemeClr val="bg1"/>
                </a:solidFill>
              </a:rPr>
              <a:t>、设计介绍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21131780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 </a:t>
            </a:r>
            <a:r>
              <a:rPr lang="zh-CN" altLang="en-US" sz="2400" dirty="0">
                <a:solidFill>
                  <a:schemeClr val="bg1"/>
                </a:solidFill>
              </a:rPr>
              <a:t>设计介绍：简介</a:t>
            </a: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EE6D3EAE-9DD5-4BCE-811B-517F58122E42}"/>
              </a:ext>
            </a:extLst>
          </p:cNvPr>
          <p:cNvSpPr/>
          <p:nvPr/>
        </p:nvSpPr>
        <p:spPr>
          <a:xfrm>
            <a:off x="6925839" y="1738239"/>
            <a:ext cx="3566160" cy="773232"/>
          </a:xfrm>
          <a:prstGeom prst="curvedDownArrow">
            <a:avLst/>
          </a:prstGeom>
          <a:noFill/>
          <a:ln w="57150"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上弧形 16">
            <a:extLst>
              <a:ext uri="{FF2B5EF4-FFF2-40B4-BE49-F238E27FC236}">
                <a16:creationId xmlns:a16="http://schemas.microsoft.com/office/drawing/2014/main" id="{8D3F704F-A497-4035-A4FB-6168587A667A}"/>
              </a:ext>
            </a:extLst>
          </p:cNvPr>
          <p:cNvSpPr/>
          <p:nvPr/>
        </p:nvSpPr>
        <p:spPr>
          <a:xfrm>
            <a:off x="2013279" y="1769776"/>
            <a:ext cx="3566160" cy="695353"/>
          </a:xfrm>
          <a:prstGeom prst="curvedDownArrow">
            <a:avLst/>
          </a:prstGeom>
          <a:noFill/>
          <a:ln w="57150">
            <a:solidFill>
              <a:srgbClr val="18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C04BF49-270D-4A5F-AE88-F68ED3D7A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7" y="2636505"/>
            <a:ext cx="2973363" cy="16344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2261406-AD79-467C-94ED-5D3111CB5E23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25B136-44DC-4BB2-AA30-484CB8C73170}"/>
              </a:ext>
            </a:extLst>
          </p:cNvPr>
          <p:cNvSpPr txBox="1"/>
          <p:nvPr/>
        </p:nvSpPr>
        <p:spPr>
          <a:xfrm>
            <a:off x="4884492" y="4583247"/>
            <a:ext cx="247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Part2</a:t>
            </a:r>
            <a:r>
              <a:rPr lang="zh-CN" altLang="en-US" b="1" dirty="0">
                <a:solidFill>
                  <a:srgbClr val="FF0000"/>
                </a:solidFill>
              </a:rPr>
              <a:t>：联接管理系统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3D25F1-5C2C-4649-A980-36E1A9563714}"/>
              </a:ext>
            </a:extLst>
          </p:cNvPr>
          <p:cNvSpPr txBox="1"/>
          <p:nvPr/>
        </p:nvSpPr>
        <p:spPr>
          <a:xfrm>
            <a:off x="8968173" y="4589625"/>
            <a:ext cx="238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Part3</a:t>
            </a:r>
            <a:r>
              <a:rPr lang="zh-CN" altLang="en-US" b="1" dirty="0">
                <a:solidFill>
                  <a:srgbClr val="FF0000"/>
                </a:solidFill>
              </a:rPr>
              <a:t>：客户端应用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CCD962-DA41-4311-9FA3-6FD0F91DA78D}"/>
              </a:ext>
            </a:extLst>
          </p:cNvPr>
          <p:cNvSpPr txBox="1"/>
          <p:nvPr/>
        </p:nvSpPr>
        <p:spPr>
          <a:xfrm>
            <a:off x="838265" y="4583247"/>
            <a:ext cx="268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Part1</a:t>
            </a:r>
            <a:r>
              <a:rPr lang="zh-CN" altLang="en-US" b="1" dirty="0">
                <a:solidFill>
                  <a:srgbClr val="FF0000"/>
                </a:solidFill>
              </a:rPr>
              <a:t>：数据采集终端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A18086-B60C-489E-8039-A010201CF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1" y="2525260"/>
            <a:ext cx="3484530" cy="1960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AD5B29-5F54-44E2-967C-55C515257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733" y="2486433"/>
            <a:ext cx="2801905" cy="202313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DDF0CA5-318D-4D4F-A401-8B7BC7B4C1AE}"/>
              </a:ext>
            </a:extLst>
          </p:cNvPr>
          <p:cNvSpPr txBox="1"/>
          <p:nvPr/>
        </p:nvSpPr>
        <p:spPr>
          <a:xfrm>
            <a:off x="543625" y="5034222"/>
            <a:ext cx="3408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89591"/>
                </a:solidFill>
              </a:rPr>
              <a:t>连接工业设备、上传设备参数信息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CB0483-8F07-45B7-9263-A3EDFECF8127}"/>
              </a:ext>
            </a:extLst>
          </p:cNvPr>
          <p:cNvSpPr txBox="1"/>
          <p:nvPr/>
        </p:nvSpPr>
        <p:spPr>
          <a:xfrm>
            <a:off x="4595733" y="5033208"/>
            <a:ext cx="3408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89591"/>
                </a:solidFill>
              </a:rPr>
              <a:t>管理网络端口、解码缓存数据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432335-115C-4877-8363-944EE7FA4407}"/>
              </a:ext>
            </a:extLst>
          </p:cNvPr>
          <p:cNvSpPr txBox="1"/>
          <p:nvPr/>
        </p:nvSpPr>
        <p:spPr>
          <a:xfrm>
            <a:off x="8152524" y="5037793"/>
            <a:ext cx="4016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89591"/>
                </a:solidFill>
              </a:rPr>
              <a:t>WEB</a:t>
            </a:r>
            <a:r>
              <a:rPr lang="zh-CN" altLang="en-US" sz="1600" b="1" dirty="0">
                <a:solidFill>
                  <a:srgbClr val="189591"/>
                </a:solidFill>
              </a:rPr>
              <a:t>网页应用，查看实时数据和历史记录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078C6B-C4DF-4360-821B-0C35DC2C14F6}"/>
              </a:ext>
            </a:extLst>
          </p:cNvPr>
          <p:cNvSpPr txBox="1"/>
          <p:nvPr/>
        </p:nvSpPr>
        <p:spPr>
          <a:xfrm>
            <a:off x="1841558" y="736951"/>
            <a:ext cx="878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智能制造时代，面向小微企业的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端（设备端）到端（客户端）工业物联网系统</a:t>
            </a:r>
          </a:p>
        </p:txBody>
      </p:sp>
    </p:spTree>
    <p:extLst>
      <p:ext uri="{BB962C8B-B14F-4D97-AF65-F5344CB8AC3E}">
        <p14:creationId xmlns:p14="http://schemas.microsoft.com/office/powerpoint/2010/main" val="2151933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 设计介绍：创新点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963D94-C571-4D47-8D6A-11A6455B6B16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FAF27-E916-4559-921C-0958014F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649" y="2493759"/>
            <a:ext cx="6909391" cy="25936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11EE4B7-696A-480C-952C-19336B75A593}"/>
              </a:ext>
            </a:extLst>
          </p:cNvPr>
          <p:cNvSpPr/>
          <p:nvPr/>
        </p:nvSpPr>
        <p:spPr>
          <a:xfrm>
            <a:off x="4368800" y="2229376"/>
            <a:ext cx="2245360" cy="1768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C10CF0-C405-47A7-BEE2-C1EDD6C32050}"/>
              </a:ext>
            </a:extLst>
          </p:cNvPr>
          <p:cNvSpPr/>
          <p:nvPr/>
        </p:nvSpPr>
        <p:spPr>
          <a:xfrm>
            <a:off x="6918664" y="2229375"/>
            <a:ext cx="2245360" cy="2858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7322B8-1CCE-4BB7-911D-AC139CA5D0E5}"/>
              </a:ext>
            </a:extLst>
          </p:cNvPr>
          <p:cNvSpPr/>
          <p:nvPr/>
        </p:nvSpPr>
        <p:spPr>
          <a:xfrm>
            <a:off x="9509464" y="2229375"/>
            <a:ext cx="1757976" cy="2858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954CFA-4856-4E9A-BDAE-72824363963E}"/>
              </a:ext>
            </a:extLst>
          </p:cNvPr>
          <p:cNvSpPr/>
          <p:nvPr/>
        </p:nvSpPr>
        <p:spPr>
          <a:xfrm>
            <a:off x="4185920" y="1335295"/>
            <a:ext cx="7564120" cy="40235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2607CA-4850-4246-A5AF-BF10E395D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337" y="2483538"/>
            <a:ext cx="868383" cy="4341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9073B2-3438-40C7-A938-F478B0588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59" y="2501426"/>
            <a:ext cx="571442" cy="4163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C52EFB-EB6D-47BB-AE1F-5B1F404C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425" y="2111917"/>
            <a:ext cx="1521402" cy="3094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FD76D6-9CF0-40C2-9223-D84741FB4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7267" y="2071763"/>
            <a:ext cx="823551" cy="8235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7A7EE4-CAEC-4C24-9502-A0CC660F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55" y="2071763"/>
            <a:ext cx="1303020" cy="50431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89D9C4B-17BA-42C3-ACB5-9CC24EAF93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2882" b="38114"/>
          <a:stretch/>
        </p:blipFill>
        <p:spPr>
          <a:xfrm>
            <a:off x="7655060" y="2651503"/>
            <a:ext cx="1303020" cy="3779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8AADBF-2812-4F10-AE6B-AB92C181E9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25" t="35090" r="22942" b="34921"/>
          <a:stretch/>
        </p:blipFill>
        <p:spPr>
          <a:xfrm>
            <a:off x="9415780" y="2087778"/>
            <a:ext cx="1374140" cy="5762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70632B-30DE-44EE-90A1-D85433BC44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36" t="18194" r="18237" b="18342"/>
          <a:stretch/>
        </p:blipFill>
        <p:spPr>
          <a:xfrm>
            <a:off x="9434559" y="2713539"/>
            <a:ext cx="1057440" cy="6643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07D7BE-98E9-4510-A123-EDA8CDA0EAF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57" t="25073" r="57907" b="48786"/>
          <a:stretch/>
        </p:blipFill>
        <p:spPr>
          <a:xfrm>
            <a:off x="4265425" y="1125462"/>
            <a:ext cx="1565992" cy="60117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9E36FFD-D138-400E-B400-7B1F01EE6119}"/>
              </a:ext>
            </a:extLst>
          </p:cNvPr>
          <p:cNvSpPr txBox="1"/>
          <p:nvPr/>
        </p:nvSpPr>
        <p:spPr>
          <a:xfrm>
            <a:off x="387140" y="1188024"/>
            <a:ext cx="34086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、全栈化一网打尽</a:t>
            </a:r>
            <a:endParaRPr lang="en-US" altLang="zh-CN" sz="20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189591"/>
                </a:solidFill>
              </a:rPr>
              <a:t>数据采集、云数据处理、用户界面，一套系统统统搞定！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D486A1-DB5D-4419-A341-9C51153A59ED}"/>
              </a:ext>
            </a:extLst>
          </p:cNvPr>
          <p:cNvSpPr txBox="1"/>
          <p:nvPr/>
        </p:nvSpPr>
        <p:spPr>
          <a:xfrm>
            <a:off x="384338" y="2375912"/>
            <a:ext cx="3560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、高低端通吃</a:t>
            </a:r>
            <a:endParaRPr lang="en-US" altLang="zh-CN" sz="20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189591"/>
                </a:solidFill>
              </a:rPr>
              <a:t>简单直接的数据采集模式，无论智能机械臂还是柴油拖拉机都能接入上云！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13EA57-8E31-4B4F-B68F-89CC4F742334}"/>
              </a:ext>
            </a:extLst>
          </p:cNvPr>
          <p:cNvSpPr txBox="1"/>
          <p:nvPr/>
        </p:nvSpPr>
        <p:spPr>
          <a:xfrm>
            <a:off x="384338" y="3605876"/>
            <a:ext cx="36980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、超容易部署</a:t>
            </a:r>
            <a:endParaRPr lang="en-US" altLang="zh-CN" sz="20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189591"/>
                </a:solidFill>
              </a:rPr>
              <a:t>有手机信号就能用，不用架网线，不用连</a:t>
            </a:r>
            <a:r>
              <a:rPr lang="en-US" altLang="zh-CN" sz="1600" b="1" dirty="0" err="1">
                <a:solidFill>
                  <a:srgbClr val="189591"/>
                </a:solidFill>
              </a:rPr>
              <a:t>Wifi</a:t>
            </a:r>
            <a:r>
              <a:rPr lang="zh-CN" altLang="en-US" sz="1600" b="1" dirty="0">
                <a:solidFill>
                  <a:srgbClr val="189591"/>
                </a:solidFill>
              </a:rPr>
              <a:t>，不用搭电台，普通电工就能装！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8B76BC-21F7-4138-B2F2-5091AF3AE20C}"/>
              </a:ext>
            </a:extLst>
          </p:cNvPr>
          <p:cNvSpPr txBox="1"/>
          <p:nvPr/>
        </p:nvSpPr>
        <p:spPr>
          <a:xfrm>
            <a:off x="397465" y="4758348"/>
            <a:ext cx="36980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、成本超低</a:t>
            </a:r>
            <a:endParaRPr lang="en-US" altLang="zh-CN" sz="20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altLang="zh-CN" sz="1600" b="1" dirty="0">
                <a:solidFill>
                  <a:srgbClr val="189591"/>
                </a:solidFill>
              </a:rPr>
              <a:t>8</a:t>
            </a:r>
            <a:r>
              <a:rPr lang="zh-CN" altLang="en-US" sz="1600" b="1" dirty="0">
                <a:solidFill>
                  <a:srgbClr val="189591"/>
                </a:solidFill>
              </a:rPr>
              <a:t>通道采集设备成本仅</a:t>
            </a:r>
            <a:r>
              <a:rPr lang="en-US" altLang="zh-CN" sz="1600" b="1" dirty="0">
                <a:solidFill>
                  <a:srgbClr val="189591"/>
                </a:solidFill>
              </a:rPr>
              <a:t>150</a:t>
            </a:r>
            <a:r>
              <a:rPr lang="zh-CN" altLang="en-US" sz="1600" b="1" dirty="0">
                <a:solidFill>
                  <a:srgbClr val="189591"/>
                </a:solidFill>
              </a:rPr>
              <a:t>元，流量费忽略不计、一百万条消息上传仅</a:t>
            </a:r>
            <a:r>
              <a:rPr lang="en-US" altLang="zh-CN" sz="1600" b="1" dirty="0">
                <a:solidFill>
                  <a:srgbClr val="189591"/>
                </a:solidFill>
              </a:rPr>
              <a:t>5</a:t>
            </a:r>
            <a:r>
              <a:rPr lang="zh-CN" altLang="en-US" sz="1600" b="1" dirty="0">
                <a:solidFill>
                  <a:srgbClr val="189591"/>
                </a:solidFill>
              </a:rPr>
              <a:t>元钱！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46EFD9-7ACF-4334-80D9-B5E8C2CF1556}"/>
              </a:ext>
            </a:extLst>
          </p:cNvPr>
          <p:cNvSpPr/>
          <p:nvPr/>
        </p:nvSpPr>
        <p:spPr>
          <a:xfrm>
            <a:off x="4008163" y="5531698"/>
            <a:ext cx="38779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聚焦用户核心需求！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47268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/>
      <p:bldP spid="2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-2" y="2106994"/>
            <a:ext cx="12192001" cy="2284643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</a:rPr>
              <a:t>1</a:t>
            </a:r>
            <a:r>
              <a:rPr lang="zh-CN" altLang="en-US" sz="8000" dirty="0">
                <a:solidFill>
                  <a:schemeClr val="bg1"/>
                </a:solidFill>
              </a:rPr>
              <a:t>、数据采集终端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</p:spTree>
    <p:extLst>
      <p:ext uri="{BB962C8B-B14F-4D97-AF65-F5344CB8AC3E}">
        <p14:creationId xmlns:p14="http://schemas.microsoft.com/office/powerpoint/2010/main" val="21156658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C725FC4B-FDB7-450E-B2E4-EF6D7960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65" y="1988640"/>
            <a:ext cx="5529609" cy="30056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AEAD47-A32F-4698-9C63-E0D520FAC64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数据采集终端：产品性能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35D1DF-B57C-450F-B9D9-AC9FA098BA7F}"/>
              </a:ext>
            </a:extLst>
          </p:cNvPr>
          <p:cNvSpPr txBox="1"/>
          <p:nvPr/>
        </p:nvSpPr>
        <p:spPr>
          <a:xfrm>
            <a:off x="1050216" y="1186750"/>
            <a:ext cx="1866900" cy="36933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18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en-US" altLang="zh-CN" b="1" dirty="0">
                <a:solidFill>
                  <a:srgbClr val="137F7C"/>
                </a:solidFill>
              </a:rPr>
              <a:t>NB-IoT</a:t>
            </a:r>
            <a:r>
              <a:rPr lang="zh-CN" altLang="en-US" b="1" dirty="0">
                <a:solidFill>
                  <a:srgbClr val="137F7C"/>
                </a:solidFill>
              </a:rPr>
              <a:t>射频电路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2F0903-9F97-4A83-8397-800B62C4D88A}"/>
              </a:ext>
            </a:extLst>
          </p:cNvPr>
          <p:cNvSpPr txBox="1"/>
          <p:nvPr/>
        </p:nvSpPr>
        <p:spPr>
          <a:xfrm>
            <a:off x="3463544" y="1295502"/>
            <a:ext cx="1143000" cy="36933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18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zh-CN" altLang="en-US" b="1" dirty="0">
                <a:solidFill>
                  <a:srgbClr val="137F7C"/>
                </a:solidFill>
              </a:rPr>
              <a:t>主控电路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980315-EB83-4DDD-B424-3A7E5CD4C319}"/>
              </a:ext>
            </a:extLst>
          </p:cNvPr>
          <p:cNvSpPr txBox="1"/>
          <p:nvPr/>
        </p:nvSpPr>
        <p:spPr>
          <a:xfrm>
            <a:off x="3691177" y="5406655"/>
            <a:ext cx="2053167" cy="36933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20399999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zh-CN" altLang="en-US" b="1" dirty="0">
                <a:solidFill>
                  <a:srgbClr val="137F7C"/>
                </a:solidFill>
              </a:rPr>
              <a:t>采样信号处理电路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515F6-DD9D-4CF7-AA3C-A22C1FBCF6BF}"/>
              </a:ext>
            </a:extLst>
          </p:cNvPr>
          <p:cNvSpPr txBox="1"/>
          <p:nvPr/>
        </p:nvSpPr>
        <p:spPr>
          <a:xfrm>
            <a:off x="5014002" y="1399429"/>
            <a:ext cx="1824567" cy="36933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18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zh-CN" altLang="en-US" b="1" dirty="0">
                <a:solidFill>
                  <a:srgbClr val="137F7C"/>
                </a:solidFill>
              </a:rPr>
              <a:t>电源及通信接口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1DBC98-7E0D-4B79-BFE7-1124493E8969}"/>
              </a:ext>
            </a:extLst>
          </p:cNvPr>
          <p:cNvCxnSpPr>
            <a:cxnSpLocks/>
          </p:cNvCxnSpPr>
          <p:nvPr/>
        </p:nvCxnSpPr>
        <p:spPr>
          <a:xfrm>
            <a:off x="1224111" y="1605595"/>
            <a:ext cx="26458" cy="187279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1B102E6-ECC0-4EE4-B92D-EDFFD19FC3E9}"/>
              </a:ext>
            </a:extLst>
          </p:cNvPr>
          <p:cNvCxnSpPr>
            <a:cxnSpLocks/>
          </p:cNvCxnSpPr>
          <p:nvPr/>
        </p:nvCxnSpPr>
        <p:spPr>
          <a:xfrm>
            <a:off x="1224111" y="1605595"/>
            <a:ext cx="2239433" cy="2057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3CDAD7-FE77-46C0-95F7-6F5B92891A4A}"/>
              </a:ext>
            </a:extLst>
          </p:cNvPr>
          <p:cNvCxnSpPr>
            <a:cxnSpLocks/>
          </p:cNvCxnSpPr>
          <p:nvPr/>
        </p:nvCxnSpPr>
        <p:spPr>
          <a:xfrm>
            <a:off x="3463544" y="1811315"/>
            <a:ext cx="0" cy="170044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9F5CF8B-B01A-4F56-BF28-5C70CBB89D27}"/>
              </a:ext>
            </a:extLst>
          </p:cNvPr>
          <p:cNvCxnSpPr>
            <a:cxnSpLocks/>
          </p:cNvCxnSpPr>
          <p:nvPr/>
        </p:nvCxnSpPr>
        <p:spPr>
          <a:xfrm flipH="1" flipV="1">
            <a:off x="1224111" y="3492966"/>
            <a:ext cx="2239433" cy="1879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2863FA5-0D9B-4F86-8145-FB43F69357F8}"/>
              </a:ext>
            </a:extLst>
          </p:cNvPr>
          <p:cNvCxnSpPr>
            <a:cxnSpLocks/>
          </p:cNvCxnSpPr>
          <p:nvPr/>
        </p:nvCxnSpPr>
        <p:spPr>
          <a:xfrm>
            <a:off x="3552444" y="1811315"/>
            <a:ext cx="0" cy="170044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D616836-84FD-456F-AD28-4BF4C0E82B3A}"/>
              </a:ext>
            </a:extLst>
          </p:cNvPr>
          <p:cNvCxnSpPr>
            <a:cxnSpLocks/>
          </p:cNvCxnSpPr>
          <p:nvPr/>
        </p:nvCxnSpPr>
        <p:spPr>
          <a:xfrm>
            <a:off x="3552445" y="1811315"/>
            <a:ext cx="1485899" cy="1243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EAD10B3-745D-47F6-989E-2CCA1BB0BADD}"/>
              </a:ext>
            </a:extLst>
          </p:cNvPr>
          <p:cNvCxnSpPr>
            <a:cxnSpLocks/>
          </p:cNvCxnSpPr>
          <p:nvPr/>
        </p:nvCxnSpPr>
        <p:spPr>
          <a:xfrm>
            <a:off x="5005006" y="1935694"/>
            <a:ext cx="3706" cy="163245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930623-4952-4A32-854C-5005540B07CD}"/>
              </a:ext>
            </a:extLst>
          </p:cNvPr>
          <p:cNvCxnSpPr>
            <a:cxnSpLocks/>
          </p:cNvCxnSpPr>
          <p:nvPr/>
        </p:nvCxnSpPr>
        <p:spPr>
          <a:xfrm flipH="1" flipV="1">
            <a:off x="3552444" y="3511761"/>
            <a:ext cx="1456267" cy="3733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393288-391C-46ED-94EB-4D9CCF1BB09F}"/>
              </a:ext>
            </a:extLst>
          </p:cNvPr>
          <p:cNvCxnSpPr>
            <a:cxnSpLocks/>
          </p:cNvCxnSpPr>
          <p:nvPr/>
        </p:nvCxnSpPr>
        <p:spPr>
          <a:xfrm>
            <a:off x="5101845" y="1935694"/>
            <a:ext cx="0" cy="309261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D36D8CF-69CB-4AA9-9FB0-D7BC77F202A5}"/>
              </a:ext>
            </a:extLst>
          </p:cNvPr>
          <p:cNvCxnSpPr>
            <a:cxnSpLocks/>
          </p:cNvCxnSpPr>
          <p:nvPr/>
        </p:nvCxnSpPr>
        <p:spPr>
          <a:xfrm>
            <a:off x="5097609" y="1963390"/>
            <a:ext cx="1155702" cy="9980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EB19794-7EDE-4D3C-95D8-D234D705D904}"/>
              </a:ext>
            </a:extLst>
          </p:cNvPr>
          <p:cNvCxnSpPr>
            <a:cxnSpLocks/>
          </p:cNvCxnSpPr>
          <p:nvPr/>
        </p:nvCxnSpPr>
        <p:spPr>
          <a:xfrm>
            <a:off x="6253311" y="2063198"/>
            <a:ext cx="0" cy="287655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DBBBAFF-91FC-4872-8304-21652C2FE876}"/>
              </a:ext>
            </a:extLst>
          </p:cNvPr>
          <p:cNvCxnSpPr>
            <a:cxnSpLocks/>
          </p:cNvCxnSpPr>
          <p:nvPr/>
        </p:nvCxnSpPr>
        <p:spPr>
          <a:xfrm flipV="1">
            <a:off x="5101845" y="4939748"/>
            <a:ext cx="1151466" cy="6699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BEB5AB0-6026-4D23-AD65-4CD36113D4BF}"/>
              </a:ext>
            </a:extLst>
          </p:cNvPr>
          <p:cNvCxnSpPr>
            <a:cxnSpLocks/>
          </p:cNvCxnSpPr>
          <p:nvPr/>
        </p:nvCxnSpPr>
        <p:spPr>
          <a:xfrm>
            <a:off x="1250569" y="3606248"/>
            <a:ext cx="37042" cy="160644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1D49790-E0E9-4952-B829-F7AB3F47FCF0}"/>
              </a:ext>
            </a:extLst>
          </p:cNvPr>
          <p:cNvCxnSpPr>
            <a:cxnSpLocks/>
          </p:cNvCxnSpPr>
          <p:nvPr/>
        </p:nvCxnSpPr>
        <p:spPr>
          <a:xfrm flipH="1">
            <a:off x="1272794" y="5024077"/>
            <a:ext cx="3750733" cy="1886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A9C4D12-393E-4CE6-8E01-F5AACB355B7D}"/>
              </a:ext>
            </a:extLst>
          </p:cNvPr>
          <p:cNvCxnSpPr>
            <a:cxnSpLocks/>
          </p:cNvCxnSpPr>
          <p:nvPr/>
        </p:nvCxnSpPr>
        <p:spPr>
          <a:xfrm flipH="1" flipV="1">
            <a:off x="1228346" y="3610787"/>
            <a:ext cx="3795181" cy="300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01A7C1D-5002-47CE-B8FB-15A83AA6575B}"/>
              </a:ext>
            </a:extLst>
          </p:cNvPr>
          <p:cNvCxnSpPr>
            <a:cxnSpLocks/>
          </p:cNvCxnSpPr>
          <p:nvPr/>
        </p:nvCxnSpPr>
        <p:spPr>
          <a:xfrm>
            <a:off x="5005006" y="3648124"/>
            <a:ext cx="0" cy="138472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箭头: 右 75">
            <a:extLst>
              <a:ext uri="{FF2B5EF4-FFF2-40B4-BE49-F238E27FC236}">
                <a16:creationId xmlns:a16="http://schemas.microsoft.com/office/drawing/2014/main" id="{BDA74C4F-D811-44F8-820F-D13A3126396F}"/>
              </a:ext>
            </a:extLst>
          </p:cNvPr>
          <p:cNvSpPr/>
          <p:nvPr/>
        </p:nvSpPr>
        <p:spPr>
          <a:xfrm rot="5005281">
            <a:off x="1983175" y="1723825"/>
            <a:ext cx="661909" cy="248011"/>
          </a:xfrm>
          <a:prstGeom prst="rightArrow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50865DE8-0262-4869-80E7-D62EA89F8B61}"/>
              </a:ext>
            </a:extLst>
          </p:cNvPr>
          <p:cNvSpPr/>
          <p:nvPr/>
        </p:nvSpPr>
        <p:spPr>
          <a:xfrm rot="5400000">
            <a:off x="3793256" y="1845144"/>
            <a:ext cx="686919" cy="248011"/>
          </a:xfrm>
          <a:prstGeom prst="rightArrow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080D62E7-8772-4A86-B084-4FF9EBBB1F90}"/>
              </a:ext>
            </a:extLst>
          </p:cNvPr>
          <p:cNvSpPr/>
          <p:nvPr/>
        </p:nvSpPr>
        <p:spPr>
          <a:xfrm rot="6342198">
            <a:off x="5526464" y="1981626"/>
            <a:ext cx="707629" cy="248011"/>
          </a:xfrm>
          <a:prstGeom prst="rightArrow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9DF6157A-A6A5-47E3-BB8F-E2CCEBBFAD27}"/>
              </a:ext>
            </a:extLst>
          </p:cNvPr>
          <p:cNvSpPr/>
          <p:nvPr/>
        </p:nvSpPr>
        <p:spPr>
          <a:xfrm rot="15649305">
            <a:off x="4161140" y="4918790"/>
            <a:ext cx="734570" cy="248011"/>
          </a:xfrm>
          <a:prstGeom prst="rightArrow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0AD915C-E45C-48BC-B1F7-D171B97ED1B8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888F55-3EDC-4B8F-819E-A021C379E0D1}"/>
              </a:ext>
            </a:extLst>
          </p:cNvPr>
          <p:cNvSpPr/>
          <p:nvPr/>
        </p:nvSpPr>
        <p:spPr>
          <a:xfrm>
            <a:off x="7052419" y="1321364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7EA2C0B-8152-440A-AC7A-38D4E0131889}"/>
              </a:ext>
            </a:extLst>
          </p:cNvPr>
          <p:cNvSpPr txBox="1"/>
          <p:nvPr/>
        </p:nvSpPr>
        <p:spPr>
          <a:xfrm>
            <a:off x="7052419" y="1317310"/>
            <a:ext cx="356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处理器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FDD020-A544-4AC5-9C9F-303F63520E12}"/>
              </a:ext>
            </a:extLst>
          </p:cNvPr>
          <p:cNvSpPr txBox="1"/>
          <p:nvPr/>
        </p:nvSpPr>
        <p:spPr>
          <a:xfrm>
            <a:off x="7093811" y="1853577"/>
            <a:ext cx="46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89591"/>
                </a:solidFill>
              </a:rPr>
              <a:t>STM32L431RCT </a:t>
            </a:r>
            <a:r>
              <a:rPr lang="en-US" altLang="zh-CN" sz="1600" dirty="0">
                <a:solidFill>
                  <a:srgbClr val="189591"/>
                </a:solidFill>
              </a:rPr>
              <a:t>ARM® Cortex®-M4 32-bit</a:t>
            </a:r>
            <a:endParaRPr lang="zh-CN" altLang="en-US" sz="1600" dirty="0">
              <a:solidFill>
                <a:srgbClr val="18959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9D0DA27-25FD-4DAB-973D-3072797718F3}"/>
              </a:ext>
            </a:extLst>
          </p:cNvPr>
          <p:cNvSpPr/>
          <p:nvPr/>
        </p:nvSpPr>
        <p:spPr>
          <a:xfrm>
            <a:off x="7066361" y="2653539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D0E995-FB16-47B5-B49E-0592D458CE41}"/>
              </a:ext>
            </a:extLst>
          </p:cNvPr>
          <p:cNvSpPr txBox="1"/>
          <p:nvPr/>
        </p:nvSpPr>
        <p:spPr>
          <a:xfrm>
            <a:off x="7066361" y="2649485"/>
            <a:ext cx="356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输入方式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9C71AF3-1143-40A3-B807-AE35CE315629}"/>
              </a:ext>
            </a:extLst>
          </p:cNvPr>
          <p:cNvSpPr txBox="1"/>
          <p:nvPr/>
        </p:nvSpPr>
        <p:spPr>
          <a:xfrm>
            <a:off x="7093811" y="3224453"/>
            <a:ext cx="46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89591"/>
                </a:solidFill>
              </a:rPr>
              <a:t>电压信号</a:t>
            </a:r>
            <a:r>
              <a:rPr lang="en-US" altLang="zh-CN" sz="1600" b="1" dirty="0">
                <a:solidFill>
                  <a:srgbClr val="189591"/>
                </a:solidFill>
              </a:rPr>
              <a:t>(0-1V)  </a:t>
            </a:r>
            <a:r>
              <a:rPr lang="en-US" altLang="zh-CN" sz="1600" dirty="0">
                <a:solidFill>
                  <a:srgbClr val="189591"/>
                </a:solidFill>
              </a:rPr>
              <a:t>8</a:t>
            </a:r>
            <a:r>
              <a:rPr lang="zh-CN" altLang="en-US" sz="1600" dirty="0">
                <a:solidFill>
                  <a:srgbClr val="189591"/>
                </a:solidFill>
              </a:rPr>
              <a:t>个独立通道</a:t>
            </a:r>
            <a:r>
              <a:rPr lang="zh-CN" altLang="en-US" sz="1600" b="1" dirty="0">
                <a:solidFill>
                  <a:srgbClr val="189591"/>
                </a:solidFill>
              </a:rPr>
              <a:t>、</a:t>
            </a:r>
            <a:r>
              <a:rPr lang="en-US" altLang="zh-CN" sz="1600" dirty="0">
                <a:solidFill>
                  <a:srgbClr val="189591"/>
                </a:solidFill>
              </a:rPr>
              <a:t>16bit</a:t>
            </a:r>
            <a:r>
              <a:rPr lang="zh-CN" altLang="en-US" sz="1600" dirty="0">
                <a:solidFill>
                  <a:srgbClr val="189591"/>
                </a:solidFill>
              </a:rPr>
              <a:t>采样精度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F1EBDE6-255B-4262-B7C1-F1005F51D7CD}"/>
              </a:ext>
            </a:extLst>
          </p:cNvPr>
          <p:cNvSpPr txBox="1"/>
          <p:nvPr/>
        </p:nvSpPr>
        <p:spPr>
          <a:xfrm>
            <a:off x="7093810" y="3651443"/>
            <a:ext cx="46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89591"/>
                </a:solidFill>
              </a:rPr>
              <a:t>串行数据接口      </a:t>
            </a:r>
            <a:r>
              <a:rPr lang="en-US" altLang="zh-CN" sz="1600" dirty="0">
                <a:solidFill>
                  <a:srgbClr val="189591"/>
                </a:solidFill>
              </a:rPr>
              <a:t>RS232</a:t>
            </a:r>
            <a:r>
              <a:rPr lang="zh-CN" altLang="en-US" sz="1600" dirty="0">
                <a:solidFill>
                  <a:srgbClr val="189591"/>
                </a:solidFill>
              </a:rPr>
              <a:t>接口，支持</a:t>
            </a:r>
            <a:r>
              <a:rPr lang="en-US" altLang="zh-CN" sz="1600" dirty="0">
                <a:solidFill>
                  <a:srgbClr val="189591"/>
                </a:solidFill>
              </a:rPr>
              <a:t>Modbus</a:t>
            </a:r>
            <a:r>
              <a:rPr lang="zh-CN" altLang="en-US" sz="1600" dirty="0">
                <a:solidFill>
                  <a:srgbClr val="189591"/>
                </a:solidFill>
              </a:rPr>
              <a:t>协议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B1D1F3-294D-41E2-8762-B3CE5013C2DA}"/>
              </a:ext>
            </a:extLst>
          </p:cNvPr>
          <p:cNvSpPr/>
          <p:nvPr/>
        </p:nvSpPr>
        <p:spPr>
          <a:xfrm>
            <a:off x="7080860" y="4323325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D3423F2-BAB1-4C0E-A9EA-1ABABFCFCF6B}"/>
              </a:ext>
            </a:extLst>
          </p:cNvPr>
          <p:cNvSpPr txBox="1"/>
          <p:nvPr/>
        </p:nvSpPr>
        <p:spPr>
          <a:xfrm>
            <a:off x="7080860" y="4319271"/>
            <a:ext cx="356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输出方式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DA855A4-B1E2-4752-9750-DDFA326C54C1}"/>
              </a:ext>
            </a:extLst>
          </p:cNvPr>
          <p:cNvSpPr txBox="1"/>
          <p:nvPr/>
        </p:nvSpPr>
        <p:spPr>
          <a:xfrm>
            <a:off x="7134643" y="4894239"/>
            <a:ext cx="46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89591"/>
                </a:solidFill>
              </a:rPr>
              <a:t>NB-IoT</a:t>
            </a:r>
            <a:r>
              <a:rPr lang="zh-CN" altLang="en-US" sz="1600" b="1" dirty="0">
                <a:solidFill>
                  <a:srgbClr val="189591"/>
                </a:solidFill>
              </a:rPr>
              <a:t>无线通信  </a:t>
            </a:r>
            <a:r>
              <a:rPr lang="en-US" altLang="zh-CN" sz="1600" dirty="0">
                <a:solidFill>
                  <a:srgbClr val="189591"/>
                </a:solidFill>
              </a:rPr>
              <a:t>CoAP</a:t>
            </a:r>
            <a:r>
              <a:rPr lang="zh-CN" altLang="en-US" sz="1600" dirty="0">
                <a:solidFill>
                  <a:srgbClr val="189591"/>
                </a:solidFill>
              </a:rPr>
              <a:t>或</a:t>
            </a:r>
            <a:r>
              <a:rPr lang="en-US" altLang="zh-CN" sz="1600" dirty="0">
                <a:solidFill>
                  <a:srgbClr val="189591"/>
                </a:solidFill>
              </a:rPr>
              <a:t>LW2PM</a:t>
            </a:r>
            <a:r>
              <a:rPr lang="zh-CN" altLang="en-US" sz="1600" dirty="0">
                <a:solidFill>
                  <a:srgbClr val="189591"/>
                </a:solidFill>
              </a:rPr>
              <a:t>协议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CD6B914-22AF-49D8-AD80-9F37C858F385}"/>
              </a:ext>
            </a:extLst>
          </p:cNvPr>
          <p:cNvSpPr txBox="1"/>
          <p:nvPr/>
        </p:nvSpPr>
        <p:spPr>
          <a:xfrm>
            <a:off x="7312442" y="5280489"/>
            <a:ext cx="46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89591"/>
                </a:solidFill>
              </a:rPr>
              <a:t>OLED</a:t>
            </a:r>
            <a:r>
              <a:rPr lang="zh-CN" altLang="en-US" sz="1600" b="1" dirty="0">
                <a:solidFill>
                  <a:srgbClr val="189591"/>
                </a:solidFill>
              </a:rPr>
              <a:t>屏幕          </a:t>
            </a:r>
            <a:r>
              <a:rPr lang="zh-CN" altLang="en-US" sz="1600" dirty="0">
                <a:solidFill>
                  <a:srgbClr val="189591"/>
                </a:solidFill>
              </a:rPr>
              <a:t>三色显示、</a:t>
            </a:r>
            <a:r>
              <a:rPr lang="en-US" altLang="zh-CN" sz="1600" dirty="0">
                <a:solidFill>
                  <a:srgbClr val="189591"/>
                </a:solidFill>
              </a:rPr>
              <a:t>0.96</a:t>
            </a:r>
            <a:r>
              <a:rPr lang="zh-CN" altLang="en-US" sz="1600" dirty="0">
                <a:solidFill>
                  <a:srgbClr val="189591"/>
                </a:solidFill>
              </a:rPr>
              <a:t>寸</a:t>
            </a:r>
          </a:p>
        </p:txBody>
      </p:sp>
    </p:spTree>
    <p:extLst>
      <p:ext uri="{BB962C8B-B14F-4D97-AF65-F5344CB8AC3E}">
        <p14:creationId xmlns:p14="http://schemas.microsoft.com/office/powerpoint/2010/main" val="10118576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751BAFA-B874-4194-853A-1F41A375C281}"/>
              </a:ext>
            </a:extLst>
          </p:cNvPr>
          <p:cNvSpPr/>
          <p:nvPr/>
        </p:nvSpPr>
        <p:spPr>
          <a:xfrm>
            <a:off x="4426384" y="1393479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数据采集终端：性能特点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D164C2-8787-42D8-94DB-1196EC5914AE}"/>
              </a:ext>
            </a:extLst>
          </p:cNvPr>
          <p:cNvSpPr txBox="1"/>
          <p:nvPr/>
        </p:nvSpPr>
        <p:spPr>
          <a:xfrm>
            <a:off x="4474645" y="1403464"/>
            <a:ext cx="356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NB-IoT</a:t>
            </a:r>
            <a:r>
              <a:rPr lang="zh-CN" altLang="en-US" sz="2000" b="1" dirty="0">
                <a:solidFill>
                  <a:schemeClr val="bg1"/>
                </a:solidFill>
              </a:rPr>
              <a:t>无线通信</a:t>
            </a:r>
            <a:r>
              <a:rPr lang="zh-CN" altLang="en-US" sz="1600" b="1" dirty="0">
                <a:solidFill>
                  <a:schemeClr val="bg1"/>
                </a:solidFill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</a:rPr>
              <a:t>P24</a:t>
            </a:r>
            <a:r>
              <a:rPr lang="zh-CN" altLang="en-US" sz="1600" b="1" dirty="0">
                <a:solidFill>
                  <a:schemeClr val="bg1"/>
                </a:solidFill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</a:rPr>
              <a:t>P30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C7879A-9810-47A4-BC94-E004213F80B3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8C0F43-95FE-4B9D-A69B-B67E661411D0}"/>
              </a:ext>
            </a:extLst>
          </p:cNvPr>
          <p:cNvSpPr txBox="1"/>
          <p:nvPr/>
        </p:nvSpPr>
        <p:spPr>
          <a:xfrm>
            <a:off x="3107232" y="1858614"/>
            <a:ext cx="6299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89591"/>
                </a:solidFill>
              </a:rPr>
              <a:t>Narrow Band-IoT</a:t>
            </a:r>
            <a:r>
              <a:rPr lang="zh-CN" altLang="en-US" sz="1600" dirty="0">
                <a:solidFill>
                  <a:srgbClr val="189591"/>
                </a:solidFill>
              </a:rPr>
              <a:t>窄带物联网通信技术，功耗低、稳定性高、成本低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FEE1BE7-1C85-45DB-A0A0-C8893A3A230A}"/>
              </a:ext>
            </a:extLst>
          </p:cNvPr>
          <p:cNvSpPr txBox="1"/>
          <p:nvPr/>
        </p:nvSpPr>
        <p:spPr>
          <a:xfrm>
            <a:off x="4133128" y="2249245"/>
            <a:ext cx="6299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基于移远通信</a:t>
            </a:r>
            <a:r>
              <a:rPr lang="en-US" altLang="zh-CN" sz="1600" dirty="0">
                <a:solidFill>
                  <a:srgbClr val="189591"/>
                </a:solidFill>
              </a:rPr>
              <a:t>BC35G</a:t>
            </a:r>
            <a:r>
              <a:rPr lang="zh-CN" altLang="en-US" sz="1600" dirty="0">
                <a:solidFill>
                  <a:srgbClr val="189591"/>
                </a:solidFill>
              </a:rPr>
              <a:t>模块设计</a:t>
            </a:r>
            <a:r>
              <a:rPr lang="en-US" altLang="zh-CN" sz="1600" dirty="0">
                <a:solidFill>
                  <a:srgbClr val="189591"/>
                </a:solidFill>
              </a:rPr>
              <a:t>NB-IoT</a:t>
            </a:r>
            <a:r>
              <a:rPr lang="zh-CN" altLang="en-US" sz="1600" dirty="0">
                <a:solidFill>
                  <a:srgbClr val="189591"/>
                </a:solidFill>
              </a:rPr>
              <a:t>通信电路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0CC8F6-43FD-4A74-9FF4-B458D6314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33" t="14376" r="11407" b="15717"/>
          <a:stretch/>
        </p:blipFill>
        <p:spPr>
          <a:xfrm>
            <a:off x="5024984" y="383809"/>
            <a:ext cx="2359757" cy="92525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300BE61-E52C-4633-9FE7-D1D1B526B121}"/>
              </a:ext>
            </a:extLst>
          </p:cNvPr>
          <p:cNvSpPr/>
          <p:nvPr/>
        </p:nvSpPr>
        <p:spPr>
          <a:xfrm>
            <a:off x="1260155" y="4343771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16408A-60AC-4358-B24D-80B8AF8045F3}"/>
              </a:ext>
            </a:extLst>
          </p:cNvPr>
          <p:cNvSpPr txBox="1"/>
          <p:nvPr/>
        </p:nvSpPr>
        <p:spPr>
          <a:xfrm>
            <a:off x="1247882" y="4367999"/>
            <a:ext cx="464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、高精度采样电路</a:t>
            </a:r>
            <a:r>
              <a:rPr lang="zh-CN" altLang="en-US" sz="1600" b="1" dirty="0">
                <a:solidFill>
                  <a:schemeClr val="bg1"/>
                </a:solidFill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</a:rPr>
              <a:t>P27</a:t>
            </a:r>
            <a:r>
              <a:rPr lang="zh-CN" altLang="en-US" sz="1600" b="1" dirty="0">
                <a:solidFill>
                  <a:schemeClr val="bg1"/>
                </a:solidFill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</a:rPr>
              <a:t>P28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8E212FC-5686-4E4A-81DE-3B41FFC0E70F}"/>
              </a:ext>
            </a:extLst>
          </p:cNvPr>
          <p:cNvSpPr txBox="1"/>
          <p:nvPr/>
        </p:nvSpPr>
        <p:spPr>
          <a:xfrm>
            <a:off x="1515284" y="4897270"/>
            <a:ext cx="549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使用</a:t>
            </a:r>
            <a:r>
              <a:rPr lang="en-US" altLang="zh-CN" sz="1600" dirty="0">
                <a:solidFill>
                  <a:srgbClr val="189591"/>
                </a:solidFill>
              </a:rPr>
              <a:t>16</a:t>
            </a:r>
            <a:r>
              <a:rPr lang="zh-CN" altLang="en-US" sz="1600" dirty="0">
                <a:solidFill>
                  <a:srgbClr val="189591"/>
                </a:solidFill>
              </a:rPr>
              <a:t>位</a:t>
            </a:r>
            <a:r>
              <a:rPr lang="en-US" altLang="zh-CN" sz="1600" dirty="0">
                <a:solidFill>
                  <a:srgbClr val="189591"/>
                </a:solidFill>
              </a:rPr>
              <a:t>8</a:t>
            </a:r>
            <a:r>
              <a:rPr lang="zh-CN" altLang="en-US" sz="1600" dirty="0">
                <a:solidFill>
                  <a:srgbClr val="189591"/>
                </a:solidFill>
              </a:rPr>
              <a:t>通道</a:t>
            </a:r>
            <a:r>
              <a:rPr lang="en-US" altLang="zh-CN" sz="1600" dirty="0">
                <a:solidFill>
                  <a:srgbClr val="189591"/>
                </a:solidFill>
              </a:rPr>
              <a:t>ADC</a:t>
            </a:r>
            <a:r>
              <a:rPr lang="zh-CN" altLang="en-US" sz="1600" dirty="0">
                <a:solidFill>
                  <a:srgbClr val="189591"/>
                </a:solidFill>
              </a:rPr>
              <a:t>芯片</a:t>
            </a:r>
            <a:r>
              <a:rPr lang="en-US" altLang="zh-CN" sz="1600" dirty="0">
                <a:solidFill>
                  <a:srgbClr val="189591"/>
                </a:solidFill>
              </a:rPr>
              <a:t>ADS8332</a:t>
            </a:r>
            <a:endParaRPr lang="zh-CN" altLang="en-US" sz="1600" dirty="0">
              <a:solidFill>
                <a:srgbClr val="18959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842744-7CAE-4B06-B708-771E4A107E29}"/>
              </a:ext>
            </a:extLst>
          </p:cNvPr>
          <p:cNvSpPr txBox="1"/>
          <p:nvPr/>
        </p:nvSpPr>
        <p:spPr>
          <a:xfrm>
            <a:off x="937252" y="5351928"/>
            <a:ext cx="4504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使用高精运放</a:t>
            </a:r>
            <a:r>
              <a:rPr lang="en-US" altLang="zh-CN" sz="1600" dirty="0">
                <a:solidFill>
                  <a:srgbClr val="189591"/>
                </a:solidFill>
              </a:rPr>
              <a:t>OPA4227</a:t>
            </a:r>
            <a:r>
              <a:rPr lang="zh-CN" altLang="en-US" sz="1600" dirty="0">
                <a:solidFill>
                  <a:srgbClr val="189591"/>
                </a:solidFill>
              </a:rPr>
              <a:t>，量程范围内误差</a:t>
            </a:r>
            <a:r>
              <a:rPr lang="en-US" altLang="zh-CN" sz="1600" b="1" dirty="0">
                <a:solidFill>
                  <a:srgbClr val="C00000"/>
                </a:solidFill>
              </a:rPr>
              <a:t>&lt;4‰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4FC8E97-A50F-4FA8-A272-28462440BB73}"/>
              </a:ext>
            </a:extLst>
          </p:cNvPr>
          <p:cNvSpPr/>
          <p:nvPr/>
        </p:nvSpPr>
        <p:spPr>
          <a:xfrm>
            <a:off x="7384741" y="3997820"/>
            <a:ext cx="3661613" cy="410095"/>
          </a:xfrm>
          <a:prstGeom prst="rect">
            <a:avLst/>
          </a:prstGeom>
          <a:solidFill>
            <a:srgbClr val="22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C1D3260-B471-46D2-A231-4AA2210FB511}"/>
              </a:ext>
            </a:extLst>
          </p:cNvPr>
          <p:cNvSpPr txBox="1"/>
          <p:nvPr/>
        </p:nvSpPr>
        <p:spPr>
          <a:xfrm>
            <a:off x="7465694" y="3997820"/>
            <a:ext cx="616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</a:rPr>
              <a:t>、工业级防护设计</a:t>
            </a:r>
            <a:r>
              <a:rPr lang="zh-CN" altLang="en-US" sz="1600" b="1" dirty="0">
                <a:solidFill>
                  <a:schemeClr val="bg1"/>
                </a:solidFill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</a:rPr>
              <a:t>P23</a:t>
            </a:r>
            <a:r>
              <a:rPr lang="zh-CN" altLang="en-US" sz="1600" b="1" dirty="0">
                <a:solidFill>
                  <a:schemeClr val="bg1"/>
                </a:solidFill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</a:rPr>
              <a:t>P28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CF29D9-0E2C-4A9B-B424-6CAD3B870C0A}"/>
              </a:ext>
            </a:extLst>
          </p:cNvPr>
          <p:cNvSpPr txBox="1"/>
          <p:nvPr/>
        </p:nvSpPr>
        <p:spPr>
          <a:xfrm>
            <a:off x="7185941" y="4526547"/>
            <a:ext cx="469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使用双向瞬态抑制二极管（</a:t>
            </a:r>
            <a:r>
              <a:rPr lang="en-US" altLang="zh-CN" sz="1600" dirty="0">
                <a:solidFill>
                  <a:srgbClr val="189591"/>
                </a:solidFill>
              </a:rPr>
              <a:t>TVS</a:t>
            </a:r>
            <a:r>
              <a:rPr lang="zh-CN" altLang="en-US" sz="1600" dirty="0">
                <a:solidFill>
                  <a:srgbClr val="189591"/>
                </a:solidFill>
              </a:rPr>
              <a:t>）实现浪涌保护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8B864B-3D56-437C-A40A-5F303F33AFF8}"/>
              </a:ext>
            </a:extLst>
          </p:cNvPr>
          <p:cNvSpPr txBox="1"/>
          <p:nvPr/>
        </p:nvSpPr>
        <p:spPr>
          <a:xfrm>
            <a:off x="7683321" y="4915185"/>
            <a:ext cx="549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电源处设置独立的</a:t>
            </a:r>
            <a:r>
              <a:rPr lang="en-US" altLang="zh-CN" sz="1600" dirty="0">
                <a:solidFill>
                  <a:srgbClr val="189591"/>
                </a:solidFill>
              </a:rPr>
              <a:t>DC-DC</a:t>
            </a:r>
            <a:r>
              <a:rPr lang="zh-CN" altLang="en-US" sz="1600" dirty="0">
                <a:solidFill>
                  <a:srgbClr val="189591"/>
                </a:solidFill>
              </a:rPr>
              <a:t>隔离模块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A5B815F-B8FC-44DE-AEDE-31DEFF648DD3}"/>
              </a:ext>
            </a:extLst>
          </p:cNvPr>
          <p:cNvSpPr txBox="1"/>
          <p:nvPr/>
        </p:nvSpPr>
        <p:spPr>
          <a:xfrm>
            <a:off x="7683321" y="5353907"/>
            <a:ext cx="4504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89591"/>
                </a:solidFill>
              </a:rPr>
              <a:t>输入信号隔离电路最高耐压</a:t>
            </a:r>
            <a:r>
              <a:rPr lang="en-US" altLang="zh-CN" sz="1600" b="1" dirty="0">
                <a:solidFill>
                  <a:srgbClr val="C00000"/>
                </a:solidFill>
              </a:rPr>
              <a:t>≥400V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2FF2F5-1D1E-4D7C-8EF7-22363D445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3"/>
          <a:stretch/>
        </p:blipFill>
        <p:spPr bwMode="auto">
          <a:xfrm>
            <a:off x="1932014" y="2853126"/>
            <a:ext cx="2317893" cy="1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42897B-546B-4838-9B80-1AADDDBF91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97" b="13850"/>
          <a:stretch/>
        </p:blipFill>
        <p:spPr>
          <a:xfrm>
            <a:off x="7896569" y="2807772"/>
            <a:ext cx="2652580" cy="112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93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/>
      <p:bldP spid="31" grpId="0"/>
      <p:bldP spid="32" grpId="0"/>
      <p:bldP spid="25" grpId="0" animBg="1"/>
      <p:bldP spid="35" grpId="0"/>
      <p:bldP spid="37" grpId="0"/>
      <p:bldP spid="38" grpId="0"/>
      <p:bldP spid="39" grpId="0" animBg="1"/>
      <p:bldP spid="40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861396-01C8-49B4-A0DA-9C26CBFB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/>
          <a:stretch/>
        </p:blipFill>
        <p:spPr>
          <a:xfrm>
            <a:off x="-1026340" y="5801444"/>
            <a:ext cx="4335798" cy="189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393E0-865D-42A3-A4C5-8127224F2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99" y="5925824"/>
            <a:ext cx="1634288" cy="4806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0F0B4A8-50F1-4DD3-BBEF-B5B0C9CE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674" y="1674665"/>
            <a:ext cx="6408157" cy="3558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170D4-4006-4F93-966B-C40006929FE7}"/>
              </a:ext>
            </a:extLst>
          </p:cNvPr>
          <p:cNvSpPr/>
          <p:nvPr/>
        </p:nvSpPr>
        <p:spPr>
          <a:xfrm>
            <a:off x="0" y="261416"/>
            <a:ext cx="3909270" cy="5365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数据采集终端：制造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4991A0-0748-4380-B234-ACB09111F326}"/>
              </a:ext>
            </a:extLst>
          </p:cNvPr>
          <p:cNvSpPr txBox="1"/>
          <p:nvPr/>
        </p:nvSpPr>
        <p:spPr>
          <a:xfrm>
            <a:off x="342370" y="1370731"/>
            <a:ext cx="4024024" cy="45550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0" lon="18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zh-CN" altLang="en-US" sz="2400" b="1" dirty="0">
                <a:solidFill>
                  <a:srgbClr val="137F7C"/>
                </a:solidFill>
              </a:rPr>
              <a:t>       </a:t>
            </a:r>
            <a:r>
              <a:rPr lang="en-US" altLang="zh-CN" sz="2400" b="1" dirty="0">
                <a:solidFill>
                  <a:srgbClr val="137F7C"/>
                </a:solidFill>
              </a:rPr>
              <a:t>PCB</a:t>
            </a:r>
            <a:r>
              <a:rPr lang="zh-CN" altLang="en-US" sz="2400" b="1" dirty="0">
                <a:solidFill>
                  <a:srgbClr val="137F7C"/>
                </a:solidFill>
              </a:rPr>
              <a:t>基本信息 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P33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1</a:t>
            </a:r>
            <a:r>
              <a:rPr lang="zh-CN" altLang="en-US" b="1" dirty="0">
                <a:solidFill>
                  <a:srgbClr val="137F7C"/>
                </a:solidFill>
              </a:rPr>
              <a:t>、尺寸：</a:t>
            </a:r>
            <a:r>
              <a:rPr lang="en-US" altLang="zh-CN" dirty="0">
                <a:solidFill>
                  <a:srgbClr val="137F7C"/>
                </a:solidFill>
              </a:rPr>
              <a:t>13.87cm×7.70cm</a:t>
            </a:r>
          </a:p>
          <a:p>
            <a:endParaRPr lang="en-US" altLang="zh-CN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2</a:t>
            </a:r>
            <a:r>
              <a:rPr lang="zh-CN" altLang="en-US" b="1" dirty="0">
                <a:solidFill>
                  <a:srgbClr val="137F7C"/>
                </a:solidFill>
              </a:rPr>
              <a:t>、层数：</a:t>
            </a:r>
            <a:r>
              <a:rPr lang="en-US" altLang="zh-CN" dirty="0">
                <a:solidFill>
                  <a:srgbClr val="137F7C"/>
                </a:solidFill>
              </a:rPr>
              <a:t>4</a:t>
            </a:r>
            <a:r>
              <a:rPr lang="zh-CN" altLang="en-US" sz="1600" dirty="0">
                <a:solidFill>
                  <a:srgbClr val="137F7C"/>
                </a:solidFill>
              </a:rPr>
              <a:t>  </a:t>
            </a:r>
            <a:r>
              <a:rPr lang="en-US" altLang="zh-CN" sz="1600" dirty="0">
                <a:solidFill>
                  <a:srgbClr val="137F7C"/>
                </a:solidFill>
              </a:rPr>
              <a:t>(</a:t>
            </a:r>
            <a:r>
              <a:rPr lang="zh-CN" altLang="en-US" sz="1600" dirty="0">
                <a:solidFill>
                  <a:srgbClr val="137F7C"/>
                </a:solidFill>
              </a:rPr>
              <a:t>顶层 地线 电源层 底层</a:t>
            </a:r>
            <a:r>
              <a:rPr lang="en-US" altLang="zh-CN" sz="1600" dirty="0">
                <a:solidFill>
                  <a:srgbClr val="137F7C"/>
                </a:solidFill>
              </a:rPr>
              <a:t>)</a:t>
            </a:r>
          </a:p>
          <a:p>
            <a:endParaRPr lang="en-US" altLang="zh-CN" sz="1600" b="1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3</a:t>
            </a:r>
            <a:r>
              <a:rPr lang="zh-CN" altLang="en-US" b="1" dirty="0">
                <a:solidFill>
                  <a:srgbClr val="137F7C"/>
                </a:solidFill>
              </a:rPr>
              <a:t>、总元件数：</a:t>
            </a:r>
            <a:r>
              <a:rPr lang="en-US" altLang="zh-CN" dirty="0">
                <a:solidFill>
                  <a:srgbClr val="137F7C"/>
                </a:solidFill>
              </a:rPr>
              <a:t>148</a:t>
            </a: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r>
              <a:rPr lang="en-US" altLang="zh-CN" b="1" dirty="0">
                <a:solidFill>
                  <a:srgbClr val="137F7C"/>
                </a:solidFill>
              </a:rPr>
              <a:t>4</a:t>
            </a:r>
            <a:r>
              <a:rPr lang="zh-CN" altLang="en-US" b="1" dirty="0">
                <a:solidFill>
                  <a:srgbClr val="137F7C"/>
                </a:solidFill>
              </a:rPr>
              <a:t>、板材：</a:t>
            </a:r>
            <a:r>
              <a:rPr lang="en-US" altLang="zh-CN" dirty="0">
                <a:solidFill>
                  <a:srgbClr val="137F7C"/>
                </a:solidFill>
              </a:rPr>
              <a:t>  </a:t>
            </a:r>
            <a:r>
              <a:rPr lang="zh-CN" altLang="en-US" sz="1600" dirty="0">
                <a:solidFill>
                  <a:srgbClr val="137F7C"/>
                </a:solidFill>
              </a:rPr>
              <a:t>覆铜箔环氧玻纤布层压板</a:t>
            </a:r>
            <a:endParaRPr lang="en-US" altLang="zh-CN" sz="1600" dirty="0">
              <a:solidFill>
                <a:srgbClr val="137F7C"/>
              </a:solidFill>
            </a:endParaRPr>
          </a:p>
          <a:p>
            <a:endParaRPr lang="en-US" altLang="zh-CN" sz="1600" b="1" dirty="0">
              <a:solidFill>
                <a:srgbClr val="137F7C"/>
              </a:solidFill>
            </a:endParaRPr>
          </a:p>
          <a:p>
            <a:r>
              <a:rPr lang="en-US" altLang="zh-CN" sz="1600" b="1" dirty="0">
                <a:solidFill>
                  <a:srgbClr val="137F7C"/>
                </a:solidFill>
              </a:rPr>
              <a:t>5</a:t>
            </a:r>
            <a:r>
              <a:rPr lang="zh-CN" altLang="en-US" sz="1600" b="1" dirty="0">
                <a:solidFill>
                  <a:srgbClr val="137F7C"/>
                </a:solidFill>
              </a:rPr>
              <a:t>、</a:t>
            </a:r>
            <a:r>
              <a:rPr lang="zh-CN" altLang="en-US" b="1" dirty="0">
                <a:solidFill>
                  <a:srgbClr val="137F7C"/>
                </a:solidFill>
              </a:rPr>
              <a:t>安装方式：</a:t>
            </a:r>
            <a:r>
              <a:rPr lang="en-US" altLang="zh-CN" dirty="0">
                <a:solidFill>
                  <a:srgbClr val="137F7C"/>
                </a:solidFill>
              </a:rPr>
              <a:t>SMT</a:t>
            </a:r>
          </a:p>
          <a:p>
            <a:endParaRPr lang="en-US" altLang="zh-CN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en-US" altLang="zh-CN" b="1" dirty="0">
              <a:solidFill>
                <a:srgbClr val="137F7C"/>
              </a:solidFill>
            </a:endParaRPr>
          </a:p>
          <a:p>
            <a:endParaRPr lang="zh-CN" altLang="en-US" b="1" dirty="0">
              <a:solidFill>
                <a:srgbClr val="137F7C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F2FCAB-B854-41C9-A229-31B023ABEFA5}"/>
              </a:ext>
            </a:extLst>
          </p:cNvPr>
          <p:cNvSpPr/>
          <p:nvPr/>
        </p:nvSpPr>
        <p:spPr>
          <a:xfrm>
            <a:off x="-1" y="6530828"/>
            <a:ext cx="12242075" cy="327171"/>
          </a:xfrm>
          <a:prstGeom prst="rect">
            <a:avLst/>
          </a:prstGeom>
          <a:gradFill flip="none" rotWithShape="1">
            <a:gsLst>
              <a:gs pos="0">
                <a:srgbClr val="2DB7B3">
                  <a:shade val="30000"/>
                  <a:satMod val="115000"/>
                </a:srgbClr>
              </a:gs>
              <a:gs pos="50000">
                <a:srgbClr val="2DB7B3">
                  <a:shade val="67500"/>
                  <a:satMod val="115000"/>
                </a:srgbClr>
              </a:gs>
              <a:gs pos="100000">
                <a:srgbClr val="2DB7B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</a:rPr>
              <a:t>   工业物联网数据管理信息系统与终端硬件设计                                                                                                       信息工程：马思清</a:t>
            </a:r>
          </a:p>
        </p:txBody>
      </p:sp>
      <p:sp>
        <p:nvSpPr>
          <p:cNvPr id="9" name="左中括号 8">
            <a:extLst>
              <a:ext uri="{FF2B5EF4-FFF2-40B4-BE49-F238E27FC236}">
                <a16:creationId xmlns:a16="http://schemas.microsoft.com/office/drawing/2014/main" id="{F931EBED-2C28-497A-BFF2-ACD3D61CDA22}"/>
              </a:ext>
            </a:extLst>
          </p:cNvPr>
          <p:cNvSpPr/>
          <p:nvPr/>
        </p:nvSpPr>
        <p:spPr>
          <a:xfrm rot="5400000">
            <a:off x="8238717" y="-1719481"/>
            <a:ext cx="204069" cy="6408155"/>
          </a:xfrm>
          <a:prstGeom prst="leftBracke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28BF8A-C142-4A78-9E47-ABB77C539417}"/>
                  </a:ext>
                </a:extLst>
              </p:cNvPr>
              <p:cNvSpPr txBox="1"/>
              <p:nvPr/>
            </p:nvSpPr>
            <p:spPr>
              <a:xfrm>
                <a:off x="7238703" y="1001399"/>
                <a:ext cx="21024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kern="100" dirty="0">
                    <a:solidFill>
                      <a:srgbClr val="137F7C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5460mil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solidFill>
                          <a:srgbClr val="137F7C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b="1" kern="100" dirty="0">
                    <a:solidFill>
                      <a:srgbClr val="137F7C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(13.87cm)</a:t>
                </a:r>
                <a:endParaRPr lang="zh-CN" altLang="en-US" b="1" dirty="0">
                  <a:solidFill>
                    <a:srgbClr val="137F7C"/>
                  </a:solidFill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28BF8A-C142-4A78-9E47-ABB77C539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703" y="1001399"/>
                <a:ext cx="2102489" cy="369332"/>
              </a:xfrm>
              <a:prstGeom prst="rect">
                <a:avLst/>
              </a:prstGeom>
              <a:blipFill>
                <a:blip r:embed="rId6"/>
                <a:stretch>
                  <a:fillRect l="-2319" t="-13115" r="-260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中括号 13">
            <a:extLst>
              <a:ext uri="{FF2B5EF4-FFF2-40B4-BE49-F238E27FC236}">
                <a16:creationId xmlns:a16="http://schemas.microsoft.com/office/drawing/2014/main" id="{2C1C4B8D-4109-40CE-B6EB-DC35B471D521}"/>
              </a:ext>
            </a:extLst>
          </p:cNvPr>
          <p:cNvSpPr/>
          <p:nvPr/>
        </p:nvSpPr>
        <p:spPr>
          <a:xfrm>
            <a:off x="4845050" y="1718246"/>
            <a:ext cx="208605" cy="3514540"/>
          </a:xfrm>
          <a:prstGeom prst="leftBracke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C9320F-F999-401D-BB8D-A35B4D946183}"/>
              </a:ext>
            </a:extLst>
          </p:cNvPr>
          <p:cNvSpPr txBox="1"/>
          <p:nvPr/>
        </p:nvSpPr>
        <p:spPr>
          <a:xfrm rot="16200000">
            <a:off x="3658755" y="3269058"/>
            <a:ext cx="192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solidFill>
                  <a:srgbClr val="137F7C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3030mil(7.70cm)</a:t>
            </a:r>
            <a:endParaRPr lang="zh-CN" altLang="en-US" b="1" dirty="0">
              <a:solidFill>
                <a:srgbClr val="137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83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1458</Words>
  <Application>Microsoft Office PowerPoint</Application>
  <PresentationFormat>宽屏</PresentationFormat>
  <Paragraphs>191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宋体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Archimboldi Garcia</dc:creator>
  <cp:lastModifiedBy>Archimboldi Garcia</cp:lastModifiedBy>
  <cp:revision>184</cp:revision>
  <dcterms:created xsi:type="dcterms:W3CDTF">2021-05-17T03:55:14Z</dcterms:created>
  <dcterms:modified xsi:type="dcterms:W3CDTF">2021-05-26T14:03:55Z</dcterms:modified>
</cp:coreProperties>
</file>